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75" r:id="rId3"/>
    <p:sldId id="276" r:id="rId4"/>
    <p:sldId id="277" r:id="rId5"/>
    <p:sldId id="258" r:id="rId6"/>
    <p:sldId id="259" r:id="rId7"/>
    <p:sldId id="261" r:id="rId8"/>
    <p:sldId id="263" r:id="rId9"/>
    <p:sldId id="271" r:id="rId10"/>
    <p:sldId id="272" r:id="rId11"/>
    <p:sldId id="273" r:id="rId12"/>
    <p:sldId id="270" r:id="rId13"/>
  </p:sldIdLst>
  <p:sldSz cx="12192000" cy="6858000"/>
  <p:notesSz cx="6718300" cy="9855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eo" initials="M" lastIdx="1" clrIdx="0">
    <p:extLst>
      <p:ext uri="{19B8F6BF-5375-455C-9EA6-DF929625EA0E}">
        <p15:presenceInfo xmlns:p15="http://schemas.microsoft.com/office/powerpoint/2012/main" userId="Matte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A6A6A6"/>
    <a:srgbClr val="A9D18E"/>
    <a:srgbClr val="5B9BD5"/>
    <a:srgbClr val="FFC617"/>
    <a:srgbClr val="579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3" autoAdjust="0"/>
    <p:restoredTop sz="91776" autoAdjust="0"/>
  </p:normalViewPr>
  <p:slideViewPr>
    <p:cSldViewPr snapToGrid="0" snapToObjects="1">
      <p:cViewPr varScale="1">
        <p:scale>
          <a:sx n="62" d="100"/>
          <a:sy n="62" d="100"/>
        </p:scale>
        <p:origin x="11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1EB90-A664-E84E-8D97-8AFEA98F501F}" type="doc">
      <dgm:prSet loTypeId="urn:microsoft.com/office/officeart/2005/8/layout/radial1" loCatId="" qsTypeId="urn:microsoft.com/office/officeart/2005/8/quickstyle/simple4" qsCatId="simple" csTypeId="urn:microsoft.com/office/officeart/2005/8/colors/colorful1" csCatId="colorful" phldr="1"/>
      <dgm:spPr/>
      <dgm:t>
        <a:bodyPr/>
        <a:lstStyle/>
        <a:p>
          <a:endParaRPr lang="it-IT"/>
        </a:p>
      </dgm:t>
    </dgm:pt>
    <dgm:pt modelId="{A2143F95-4E3D-1047-83F0-2D5267707804}">
      <dgm:prSet phldrT="[Testo]" custT="1"/>
      <dgm:spPr>
        <a:solidFill>
          <a:schemeClr val="accent5">
            <a:lumMod val="20000"/>
            <a:lumOff val="80000"/>
          </a:schemeClr>
        </a:solidFill>
      </dgm:spPr>
      <dgm:t>
        <a:bodyPr/>
        <a:lstStyle/>
        <a:p>
          <a:r>
            <a:rPr lang="it-IT" sz="2000" b="1" dirty="0">
              <a:solidFill>
                <a:schemeClr val="tx1"/>
              </a:solidFill>
              <a:latin typeface="+mn-lt"/>
            </a:rPr>
            <a:t>Rapporto riesame triennale 2019/2022</a:t>
          </a:r>
        </a:p>
      </dgm:t>
    </dgm:pt>
    <dgm:pt modelId="{2DA95071-87AD-E34A-93D0-E3BCDB014B0E}" type="parTrans" cxnId="{5E069256-23BA-8B42-8FCE-78F6091A9D17}">
      <dgm:prSet/>
      <dgm:spPr/>
      <dgm:t>
        <a:bodyPr/>
        <a:lstStyle/>
        <a:p>
          <a:endParaRPr lang="it-IT"/>
        </a:p>
      </dgm:t>
    </dgm:pt>
    <dgm:pt modelId="{72C59A46-CDA2-CF49-A3A5-A76EA1E1B424}" type="sibTrans" cxnId="{5E069256-23BA-8B42-8FCE-78F6091A9D17}">
      <dgm:prSet/>
      <dgm:spPr/>
      <dgm:t>
        <a:bodyPr/>
        <a:lstStyle/>
        <a:p>
          <a:endParaRPr lang="it-IT"/>
        </a:p>
      </dgm:t>
    </dgm:pt>
    <dgm:pt modelId="{0C5D95AD-3B20-764A-9C3A-B153CC30770E}">
      <dgm:prSet phldrT="[Testo]" custT="1"/>
      <dgm:spPr>
        <a:solidFill>
          <a:schemeClr val="accent1"/>
        </a:solidFill>
      </dgm:spPr>
      <dgm:t>
        <a:bodyPr/>
        <a:lstStyle/>
        <a:p>
          <a:r>
            <a:rPr lang="it-IT" sz="1200" b="1" dirty="0">
              <a:solidFill>
                <a:schemeClr val="tx1"/>
              </a:solidFill>
            </a:rPr>
            <a:t>Erasmus</a:t>
          </a:r>
          <a:r>
            <a:rPr lang="it-IT" sz="1200" dirty="0">
              <a:solidFill>
                <a:schemeClr val="tx1"/>
              </a:solidFill>
            </a:rPr>
            <a:t>: incontri informativi e </a:t>
          </a:r>
          <a:r>
            <a:rPr lang="it-IT" sz="1200" i="1" u="none" dirty="0">
              <a:solidFill>
                <a:schemeClr val="tx1"/>
              </a:solidFill>
            </a:rPr>
            <a:t>survey</a:t>
          </a:r>
          <a:r>
            <a:rPr lang="it-IT" sz="1200" dirty="0">
              <a:solidFill>
                <a:schemeClr val="tx1"/>
              </a:solidFill>
            </a:rPr>
            <a:t>, meeting di restituzione Erasmus </a:t>
          </a:r>
        </a:p>
      </dgm:t>
    </dgm:pt>
    <dgm:pt modelId="{BE6E3342-BAAF-5F4B-ADFA-EF9359012E4E}" type="parTrans" cxnId="{1D9C2737-25D9-3744-BF25-87CFD42276A6}">
      <dgm:prSet/>
      <dgm:spPr/>
      <dgm:t>
        <a:bodyPr/>
        <a:lstStyle/>
        <a:p>
          <a:endParaRPr lang="it-IT"/>
        </a:p>
      </dgm:t>
    </dgm:pt>
    <dgm:pt modelId="{2E5A2350-6142-F64B-A72D-1D01FBD854B3}" type="sibTrans" cxnId="{1D9C2737-25D9-3744-BF25-87CFD42276A6}">
      <dgm:prSet/>
      <dgm:spPr/>
      <dgm:t>
        <a:bodyPr/>
        <a:lstStyle/>
        <a:p>
          <a:endParaRPr lang="it-IT"/>
        </a:p>
      </dgm:t>
    </dgm:pt>
    <dgm:pt modelId="{4CC0F530-6695-274A-A8F2-4C4713F1166F}">
      <dgm:prSet phldrT="[Testo]" custT="1"/>
      <dgm:spPr>
        <a:solidFill>
          <a:schemeClr val="accent1"/>
        </a:solidFill>
      </dgm:spPr>
      <dgm:t>
        <a:bodyPr/>
        <a:lstStyle/>
        <a:p>
          <a:r>
            <a:rPr lang="it-IT" sz="1200" b="1" dirty="0">
              <a:solidFill>
                <a:schemeClr val="tx1"/>
              </a:solidFill>
            </a:rPr>
            <a:t>Attività seminariale/didattica</a:t>
          </a:r>
          <a:r>
            <a:rPr lang="it-IT" sz="1200" dirty="0">
              <a:solidFill>
                <a:schemeClr val="tx1"/>
              </a:solidFill>
            </a:rPr>
            <a:t>: </a:t>
          </a:r>
          <a:r>
            <a:rPr lang="it-IT" sz="1200" i="1" dirty="0">
              <a:solidFill>
                <a:schemeClr val="tx1"/>
              </a:solidFill>
            </a:rPr>
            <a:t>breast care </a:t>
          </a:r>
          <a:r>
            <a:rPr lang="it-IT" sz="1200" dirty="0">
              <a:solidFill>
                <a:schemeClr val="tx1"/>
              </a:solidFill>
            </a:rPr>
            <a:t>e Codice Deontologico, avviata progettazione multi professionale del corso 'sicurezza'</a:t>
          </a:r>
        </a:p>
      </dgm:t>
    </dgm:pt>
    <dgm:pt modelId="{5DD29192-C815-FD4E-B7E1-1C61357D3C9A}" type="parTrans" cxnId="{4CD673D5-9ECB-9E4E-A7B8-2551C5AAEC01}">
      <dgm:prSet/>
      <dgm:spPr/>
      <dgm:t>
        <a:bodyPr/>
        <a:lstStyle/>
        <a:p>
          <a:endParaRPr lang="it-IT"/>
        </a:p>
      </dgm:t>
    </dgm:pt>
    <dgm:pt modelId="{C8FDE6C7-625F-7F46-8E64-D3C5BF070850}" type="sibTrans" cxnId="{4CD673D5-9ECB-9E4E-A7B8-2551C5AAEC01}">
      <dgm:prSet/>
      <dgm:spPr/>
      <dgm:t>
        <a:bodyPr/>
        <a:lstStyle/>
        <a:p>
          <a:endParaRPr lang="it-IT"/>
        </a:p>
      </dgm:t>
    </dgm:pt>
    <dgm:pt modelId="{A9013C20-0133-244E-A7BD-C505797CBCC9}">
      <dgm:prSet phldrT="[Testo]" custT="1"/>
      <dgm:spPr>
        <a:solidFill>
          <a:schemeClr val="accent6">
            <a:lumMod val="60000"/>
            <a:lumOff val="40000"/>
          </a:schemeClr>
        </a:solidFill>
      </dgm:spPr>
      <dgm:t>
        <a:bodyPr/>
        <a:lstStyle/>
        <a:p>
          <a:r>
            <a:rPr lang="it-IT" sz="1200" b="1" dirty="0">
              <a:solidFill>
                <a:schemeClr val="tx1"/>
              </a:solidFill>
            </a:rPr>
            <a:t>Badge</a:t>
          </a:r>
          <a:r>
            <a:rPr lang="it-IT" sz="1200" dirty="0">
              <a:solidFill>
                <a:schemeClr val="tx1"/>
              </a:solidFill>
            </a:rPr>
            <a:t> per tutti gli studenti Ud/Pn,  mappato la disponibilità di </a:t>
          </a:r>
          <a:r>
            <a:rPr lang="it-IT" sz="1200" b="1" dirty="0">
              <a:solidFill>
                <a:schemeClr val="tx1"/>
              </a:solidFill>
            </a:rPr>
            <a:t>stipetti/spogliatoi</a:t>
          </a:r>
          <a:endParaRPr lang="it-IT" sz="1200" dirty="0">
            <a:solidFill>
              <a:schemeClr val="tx1"/>
            </a:solidFill>
          </a:endParaRPr>
        </a:p>
      </dgm:t>
    </dgm:pt>
    <dgm:pt modelId="{E0572D54-2627-9B46-804E-D201B8F081D4}" type="parTrans" cxnId="{1468DDB8-DB31-DC4F-AA16-9B3718A5BCB0}">
      <dgm:prSet/>
      <dgm:spPr/>
      <dgm:t>
        <a:bodyPr/>
        <a:lstStyle/>
        <a:p>
          <a:endParaRPr lang="it-IT"/>
        </a:p>
      </dgm:t>
    </dgm:pt>
    <dgm:pt modelId="{B1603694-90C4-6040-91F7-D80988B81B1E}" type="sibTrans" cxnId="{1468DDB8-DB31-DC4F-AA16-9B3718A5BCB0}">
      <dgm:prSet/>
      <dgm:spPr/>
      <dgm:t>
        <a:bodyPr/>
        <a:lstStyle/>
        <a:p>
          <a:endParaRPr lang="it-IT"/>
        </a:p>
      </dgm:t>
    </dgm:pt>
    <dgm:pt modelId="{E93F3BD0-DD35-104E-8E52-3EC5E85DA1C2}">
      <dgm:prSet phldrT="[Testo]" custT="1"/>
      <dgm:spPr>
        <a:solidFill>
          <a:schemeClr val="accent6">
            <a:lumMod val="60000"/>
            <a:lumOff val="40000"/>
          </a:schemeClr>
        </a:solidFill>
      </dgm:spPr>
      <dgm:t>
        <a:bodyPr/>
        <a:lstStyle/>
        <a:p>
          <a:r>
            <a:rPr lang="it-IT" sz="1200" b="1" dirty="0">
              <a:solidFill>
                <a:schemeClr val="tx1"/>
              </a:solidFill>
            </a:rPr>
            <a:t>Sede Pn</a:t>
          </a:r>
          <a:r>
            <a:rPr lang="it-IT" sz="1200" dirty="0">
              <a:solidFill>
                <a:schemeClr val="tx1"/>
              </a:solidFill>
            </a:rPr>
            <a:t>: ricognizione risorse per avviare </a:t>
          </a:r>
          <a:r>
            <a:rPr lang="it-IT" sz="1200" b="0" dirty="0">
              <a:solidFill>
                <a:schemeClr val="tx1"/>
              </a:solidFill>
            </a:rPr>
            <a:t>connessioni aule </a:t>
          </a:r>
          <a:r>
            <a:rPr lang="it-IT" sz="1200" dirty="0">
              <a:solidFill>
                <a:schemeClr val="tx1"/>
              </a:solidFill>
            </a:rPr>
            <a:t>tra le sedi di Ud e Pn, potenziate le attività di laboratorio professionale degli studenti, riduzione spostamenti a Ud</a:t>
          </a:r>
        </a:p>
      </dgm:t>
    </dgm:pt>
    <dgm:pt modelId="{DAFE16D0-4930-494C-B44F-A4612D5238C3}" type="parTrans" cxnId="{2472BFB8-D404-964A-8C0D-6F90C2A49517}">
      <dgm:prSet/>
      <dgm:spPr/>
      <dgm:t>
        <a:bodyPr/>
        <a:lstStyle/>
        <a:p>
          <a:endParaRPr lang="it-IT"/>
        </a:p>
      </dgm:t>
    </dgm:pt>
    <dgm:pt modelId="{B09004B4-E267-5946-A68F-434C97ECA7A7}" type="sibTrans" cxnId="{2472BFB8-D404-964A-8C0D-6F90C2A49517}">
      <dgm:prSet/>
      <dgm:spPr/>
      <dgm:t>
        <a:bodyPr/>
        <a:lstStyle/>
        <a:p>
          <a:endParaRPr lang="it-IT"/>
        </a:p>
      </dgm:t>
    </dgm:pt>
    <dgm:pt modelId="{0DDF341A-35F9-8244-9417-4BBFEB5148E1}">
      <dgm:prSet phldrT="[Testo]" custT="1"/>
      <dgm:spPr>
        <a:solidFill>
          <a:schemeClr val="bg1">
            <a:lumMod val="65000"/>
          </a:schemeClr>
        </a:solidFill>
      </dgm:spPr>
      <dgm:t>
        <a:bodyPr/>
        <a:lstStyle/>
        <a:p>
          <a:r>
            <a:rPr lang="it-IT" sz="1200" dirty="0">
              <a:solidFill>
                <a:schemeClr val="tx1"/>
              </a:solidFill>
            </a:rPr>
            <a:t>Attivazione dell’</a:t>
          </a:r>
          <a:r>
            <a:rPr lang="it-IT" sz="1200" b="1" dirty="0">
              <a:solidFill>
                <a:schemeClr val="tx1"/>
              </a:solidFill>
            </a:rPr>
            <a:t>account Twitter</a:t>
          </a:r>
          <a:r>
            <a:rPr lang="it-IT" sz="1200" dirty="0">
              <a:solidFill>
                <a:schemeClr val="tx1"/>
              </a:solidFill>
            </a:rPr>
            <a:t>, definizione di un comitato scientifico ed editoriale</a:t>
          </a:r>
        </a:p>
      </dgm:t>
    </dgm:pt>
    <dgm:pt modelId="{E76B0B17-6021-B849-B1E0-B051111EBF77}" type="parTrans" cxnId="{A28F5682-252C-F04E-91A4-ACF91A1FFD6B}">
      <dgm:prSet/>
      <dgm:spPr/>
      <dgm:t>
        <a:bodyPr/>
        <a:lstStyle/>
        <a:p>
          <a:endParaRPr lang="it-IT"/>
        </a:p>
      </dgm:t>
    </dgm:pt>
    <dgm:pt modelId="{46672E0F-1470-424F-A6C6-3C1B53135070}" type="sibTrans" cxnId="{A28F5682-252C-F04E-91A4-ACF91A1FFD6B}">
      <dgm:prSet/>
      <dgm:spPr/>
      <dgm:t>
        <a:bodyPr/>
        <a:lstStyle/>
        <a:p>
          <a:endParaRPr lang="it-IT"/>
        </a:p>
      </dgm:t>
    </dgm:pt>
    <dgm:pt modelId="{E76334B9-119E-5F4F-A051-55E3D24D8FDC}">
      <dgm:prSet phldrT="[Testo]" custT="1"/>
      <dgm:spPr/>
      <dgm:t>
        <a:bodyPr/>
        <a:lstStyle/>
        <a:p>
          <a:r>
            <a:rPr lang="it-IT" sz="1200" dirty="0">
              <a:solidFill>
                <a:schemeClr val="tx1"/>
              </a:solidFill>
            </a:rPr>
            <a:t>Attivazione ed insediamento del </a:t>
          </a:r>
          <a:r>
            <a:rPr lang="it-IT" sz="1200" b="1" dirty="0">
              <a:solidFill>
                <a:schemeClr val="tx1"/>
              </a:solidFill>
            </a:rPr>
            <a:t>Comitato di Indirizzamento </a:t>
          </a:r>
          <a:r>
            <a:rPr lang="it-IT" sz="1200" dirty="0">
              <a:solidFill>
                <a:schemeClr val="tx1"/>
              </a:solidFill>
            </a:rPr>
            <a:t>il 4 settembre 2019</a:t>
          </a:r>
        </a:p>
      </dgm:t>
    </dgm:pt>
    <dgm:pt modelId="{95A64086-7565-E842-A4E2-A27383C4BD93}" type="parTrans" cxnId="{55462E49-0796-ED41-A7CB-ED0486C732FC}">
      <dgm:prSet/>
      <dgm:spPr/>
      <dgm:t>
        <a:bodyPr/>
        <a:lstStyle/>
        <a:p>
          <a:endParaRPr lang="it-IT"/>
        </a:p>
      </dgm:t>
    </dgm:pt>
    <dgm:pt modelId="{4083F193-9E0F-E04C-BA84-D7BFD597FE97}" type="sibTrans" cxnId="{55462E49-0796-ED41-A7CB-ED0486C732FC}">
      <dgm:prSet/>
      <dgm:spPr/>
      <dgm:t>
        <a:bodyPr/>
        <a:lstStyle/>
        <a:p>
          <a:endParaRPr lang="it-IT"/>
        </a:p>
      </dgm:t>
    </dgm:pt>
    <dgm:pt modelId="{F523D408-8BD1-0E43-8F3D-C1EDBF80ED5B}">
      <dgm:prSet phldrT="[Testo]" custT="1"/>
      <dgm:spPr/>
      <dgm:t>
        <a:bodyPr/>
        <a:lstStyle/>
        <a:p>
          <a:r>
            <a:rPr lang="it-IT" sz="1200" b="1" dirty="0">
              <a:solidFill>
                <a:schemeClr val="tx1"/>
              </a:solidFill>
            </a:rPr>
            <a:t>Programma di sorveglianza dei cambiamenti              </a:t>
          </a:r>
        </a:p>
        <a:p>
          <a:r>
            <a:rPr lang="it-IT" sz="1200" dirty="0">
              <a:solidFill>
                <a:schemeClr val="tx1"/>
              </a:solidFill>
            </a:rPr>
            <a:t>(es. questionari post-seminari e laboratori, miglioramento di alcuni moduli di insegnamento, raccolta dati esami OSCE) </a:t>
          </a:r>
        </a:p>
      </dgm:t>
    </dgm:pt>
    <dgm:pt modelId="{AAA9BCBB-574D-2B45-AD2A-5AC9F3DCE152}" type="parTrans" cxnId="{A1480D33-E245-8D42-BA12-AF458F585B25}">
      <dgm:prSet/>
      <dgm:spPr/>
      <dgm:t>
        <a:bodyPr/>
        <a:lstStyle/>
        <a:p>
          <a:endParaRPr lang="it-IT"/>
        </a:p>
      </dgm:t>
    </dgm:pt>
    <dgm:pt modelId="{5BABC64D-693C-6C40-9073-D3207A0D99D9}" type="sibTrans" cxnId="{A1480D33-E245-8D42-BA12-AF458F585B25}">
      <dgm:prSet/>
      <dgm:spPr/>
      <dgm:t>
        <a:bodyPr/>
        <a:lstStyle/>
        <a:p>
          <a:endParaRPr lang="it-IT"/>
        </a:p>
      </dgm:t>
    </dgm:pt>
    <dgm:pt modelId="{1752EEB8-C088-064C-89CC-B2D4F9CBCF59}">
      <dgm:prSet phldrT="[Testo]" custT="1"/>
      <dgm:spPr>
        <a:solidFill>
          <a:schemeClr val="accent1"/>
        </a:solidFill>
        <a:ln>
          <a:solidFill>
            <a:schemeClr val="accent1"/>
          </a:solidFill>
        </a:ln>
        <a:effectLst/>
      </dgm:spPr>
      <dgm:t>
        <a:bodyPr/>
        <a:lstStyle/>
        <a:p>
          <a:r>
            <a:rPr lang="it-IT" sz="1200" b="1" dirty="0">
              <a:solidFill>
                <a:schemeClr val="tx1"/>
              </a:solidFill>
            </a:rPr>
            <a:t>CSAF</a:t>
          </a:r>
          <a:r>
            <a:rPr lang="it-IT" sz="1200" dirty="0">
              <a:solidFill>
                <a:schemeClr val="tx1"/>
              </a:solidFill>
            </a:rPr>
            <a:t>: laboratorio sul prelievo venoso, simulazioni cliniche per neolaureati, seminario sulla simulazione</a:t>
          </a:r>
        </a:p>
      </dgm:t>
    </dgm:pt>
    <dgm:pt modelId="{32658959-73FB-7C4D-89D8-2F351749A2BA}" type="parTrans" cxnId="{1373664F-BC36-924F-AB16-4247DDCA3725}">
      <dgm:prSet/>
      <dgm:spPr/>
      <dgm:t>
        <a:bodyPr/>
        <a:lstStyle/>
        <a:p>
          <a:endParaRPr lang="it-IT"/>
        </a:p>
      </dgm:t>
    </dgm:pt>
    <dgm:pt modelId="{33867592-810C-F64A-8F98-86F80115B7E5}" type="sibTrans" cxnId="{1373664F-BC36-924F-AB16-4247DDCA3725}">
      <dgm:prSet/>
      <dgm:spPr/>
      <dgm:t>
        <a:bodyPr/>
        <a:lstStyle/>
        <a:p>
          <a:endParaRPr lang="it-IT"/>
        </a:p>
      </dgm:t>
    </dgm:pt>
    <dgm:pt modelId="{93ED894E-1A3B-134F-A05B-EDD719D56C0F}">
      <dgm:prSet custT="1"/>
      <dgm:spPr>
        <a:solidFill>
          <a:schemeClr val="accent1"/>
        </a:solidFill>
      </dgm:spPr>
      <dgm:t>
        <a:bodyPr/>
        <a:lstStyle/>
        <a:p>
          <a:r>
            <a:rPr lang="it-IT" sz="1200" b="1" dirty="0">
              <a:solidFill>
                <a:schemeClr val="tx1"/>
              </a:solidFill>
            </a:rPr>
            <a:t>Syllabus: </a:t>
          </a:r>
          <a:r>
            <a:rPr lang="it-IT" sz="1200" b="0" dirty="0">
              <a:solidFill>
                <a:schemeClr val="tx1"/>
              </a:solidFill>
            </a:rPr>
            <a:t>traduzione, validazione e caricamento web entro il 30 settembre di 20 Syllabus (es. Patologia Clinica, Infermieristica Preventiva, Sicurezza nell'assistenza) </a:t>
          </a:r>
        </a:p>
      </dgm:t>
    </dgm:pt>
    <dgm:pt modelId="{61E66C54-43B5-E54C-92C9-71C82447943C}" type="parTrans" cxnId="{4BF0F9BA-B43B-7A49-ABC9-4033160D68EF}">
      <dgm:prSet/>
      <dgm:spPr/>
      <dgm:t>
        <a:bodyPr/>
        <a:lstStyle/>
        <a:p>
          <a:endParaRPr lang="it-IT"/>
        </a:p>
      </dgm:t>
    </dgm:pt>
    <dgm:pt modelId="{CC2FD311-002B-BE4B-83D3-FEBDDEF32620}" type="sibTrans" cxnId="{4BF0F9BA-B43B-7A49-ABC9-4033160D68EF}">
      <dgm:prSet/>
      <dgm:spPr/>
      <dgm:t>
        <a:bodyPr/>
        <a:lstStyle/>
        <a:p>
          <a:endParaRPr lang="it-IT"/>
        </a:p>
      </dgm:t>
    </dgm:pt>
    <dgm:pt modelId="{974C3EBD-405F-473A-895B-8F4C3DD73682}">
      <dgm:prSet/>
      <dgm:spPr/>
      <dgm:t>
        <a:bodyPr/>
        <a:lstStyle/>
        <a:p>
          <a:endParaRPr lang="it-IT"/>
        </a:p>
      </dgm:t>
    </dgm:pt>
    <dgm:pt modelId="{CE9E8DE7-C6EA-402A-9660-22BDB3F0D999}" type="parTrans" cxnId="{4AAD3C80-98FF-4199-B0AE-CB6928B1B889}">
      <dgm:prSet/>
      <dgm:spPr/>
      <dgm:t>
        <a:bodyPr/>
        <a:lstStyle/>
        <a:p>
          <a:endParaRPr lang="it-IT"/>
        </a:p>
      </dgm:t>
    </dgm:pt>
    <dgm:pt modelId="{D49EDCDD-9446-4146-9ADD-2AE8A032D31D}" type="sibTrans" cxnId="{4AAD3C80-98FF-4199-B0AE-CB6928B1B889}">
      <dgm:prSet/>
      <dgm:spPr/>
      <dgm:t>
        <a:bodyPr/>
        <a:lstStyle/>
        <a:p>
          <a:endParaRPr lang="it-IT"/>
        </a:p>
      </dgm:t>
    </dgm:pt>
    <dgm:pt modelId="{46878024-0585-4555-BC0E-CFB3D32D8105}">
      <dgm:prSet/>
      <dgm:spPr/>
      <dgm:t>
        <a:bodyPr/>
        <a:lstStyle/>
        <a:p>
          <a:endParaRPr lang="it-IT"/>
        </a:p>
      </dgm:t>
    </dgm:pt>
    <dgm:pt modelId="{B7CE92C8-A4FA-4CE2-93EF-FCFEAB3456A1}" type="parTrans" cxnId="{F914493C-3BFF-46C1-AABF-A2A824D4523A}">
      <dgm:prSet/>
      <dgm:spPr/>
      <dgm:t>
        <a:bodyPr/>
        <a:lstStyle/>
        <a:p>
          <a:endParaRPr lang="it-IT"/>
        </a:p>
      </dgm:t>
    </dgm:pt>
    <dgm:pt modelId="{AB3F0F02-DE42-4170-B5E1-563461AEC751}" type="sibTrans" cxnId="{F914493C-3BFF-46C1-AABF-A2A824D4523A}">
      <dgm:prSet/>
      <dgm:spPr/>
      <dgm:t>
        <a:bodyPr/>
        <a:lstStyle/>
        <a:p>
          <a:endParaRPr lang="it-IT"/>
        </a:p>
      </dgm:t>
    </dgm:pt>
    <dgm:pt modelId="{2960CF87-9FF0-4ECE-8EBD-873E0D23C9FA}">
      <dgm:prSet custT="1"/>
      <dgm:spPr>
        <a:solidFill>
          <a:schemeClr val="accent2">
            <a:lumMod val="60000"/>
            <a:lumOff val="40000"/>
          </a:schemeClr>
        </a:solidFill>
      </dgm:spPr>
      <dgm:t>
        <a:bodyPr/>
        <a:lstStyle/>
        <a:p>
          <a:r>
            <a:rPr lang="it-IT" sz="1200" b="1" dirty="0">
              <a:solidFill>
                <a:schemeClr val="tx1"/>
              </a:solidFill>
            </a:rPr>
            <a:t>Incontri di orientamento:                    a Pn, </a:t>
          </a:r>
          <a:r>
            <a:rPr lang="it-IT" sz="1200" dirty="0">
              <a:solidFill>
                <a:schemeClr val="tx1"/>
              </a:solidFill>
            </a:rPr>
            <a:t>scuole superiori, </a:t>
          </a:r>
          <a:r>
            <a:rPr lang="it-IT" sz="1200" i="1" dirty="0">
              <a:solidFill>
                <a:schemeClr val="tx1"/>
              </a:solidFill>
            </a:rPr>
            <a:t>workshop</a:t>
          </a:r>
          <a:r>
            <a:rPr lang="it-IT" sz="1200" dirty="0">
              <a:solidFill>
                <a:schemeClr val="tx1"/>
              </a:solidFill>
            </a:rPr>
            <a:t> Punto Incontro presso la Fiera di Pn, </a:t>
          </a:r>
          <a:r>
            <a:rPr lang="it-IT" sz="1200" i="1" dirty="0">
              <a:solidFill>
                <a:schemeClr val="tx1"/>
              </a:solidFill>
            </a:rPr>
            <a:t>Student Day</a:t>
          </a:r>
          <a:r>
            <a:rPr lang="it-IT" sz="1200" dirty="0">
              <a:solidFill>
                <a:schemeClr val="tx1"/>
              </a:solidFill>
            </a:rPr>
            <a:t>, Porte Aperte Pn 2019;                                                   </a:t>
          </a:r>
          <a:r>
            <a:rPr lang="it-IT" sz="1200" b="1" dirty="0">
              <a:solidFill>
                <a:schemeClr val="tx1"/>
              </a:solidFill>
            </a:rPr>
            <a:t>a Ud</a:t>
          </a:r>
          <a:r>
            <a:rPr lang="it-IT" sz="1200" dirty="0">
              <a:solidFill>
                <a:schemeClr val="tx1"/>
              </a:solidFill>
            </a:rPr>
            <a:t>, orientamento organizzato dall'ASTU scuole superiori </a:t>
          </a:r>
        </a:p>
      </dgm:t>
    </dgm:pt>
    <dgm:pt modelId="{3C03030E-7258-4011-B5B5-28C1C01FB966}" type="parTrans" cxnId="{8DFB3AE5-1BF5-4753-A48D-19A30E48DEA8}">
      <dgm:prSet/>
      <dgm:spPr/>
      <dgm:t>
        <a:bodyPr/>
        <a:lstStyle/>
        <a:p>
          <a:endParaRPr lang="it-IT"/>
        </a:p>
      </dgm:t>
    </dgm:pt>
    <dgm:pt modelId="{6F7D12B9-5635-4A02-BFDA-FBF3289410AE}" type="sibTrans" cxnId="{8DFB3AE5-1BF5-4753-A48D-19A30E48DEA8}">
      <dgm:prSet/>
      <dgm:spPr/>
      <dgm:t>
        <a:bodyPr/>
        <a:lstStyle/>
        <a:p>
          <a:endParaRPr lang="it-IT"/>
        </a:p>
      </dgm:t>
    </dgm:pt>
    <dgm:pt modelId="{2D19B4CD-CA80-4D36-9289-08FC25E170AD}">
      <dgm:prSet custT="1"/>
      <dgm:spPr>
        <a:solidFill>
          <a:schemeClr val="accent2">
            <a:lumMod val="60000"/>
            <a:lumOff val="40000"/>
          </a:schemeClr>
        </a:solidFill>
      </dgm:spPr>
      <dgm:t>
        <a:bodyPr/>
        <a:lstStyle/>
        <a:p>
          <a:r>
            <a:rPr lang="it-IT" sz="1200" dirty="0">
              <a:solidFill>
                <a:schemeClr val="tx1"/>
              </a:solidFill>
            </a:rPr>
            <a:t> Revisione delle Linee Guida, seminario </a:t>
          </a:r>
          <a:r>
            <a:rPr lang="it-IT" sz="1200" b="1" dirty="0">
              <a:solidFill>
                <a:schemeClr val="tx1"/>
              </a:solidFill>
            </a:rPr>
            <a:t>disegnare un progetto di tesi di laurea</a:t>
          </a:r>
          <a:r>
            <a:rPr lang="it-IT" sz="1200" dirty="0">
              <a:solidFill>
                <a:schemeClr val="tx1"/>
              </a:solidFill>
            </a:rPr>
            <a:t>, Servizio Formazione Area Biblioteche a Ud, Ricerca banche dati e risorse di ateneo a Pn</a:t>
          </a:r>
        </a:p>
      </dgm:t>
    </dgm:pt>
    <dgm:pt modelId="{BA988568-A5F0-43AB-803F-9EB0F721822A}" type="parTrans" cxnId="{3ADC9E55-13A2-4428-95D8-765777F8D6F0}">
      <dgm:prSet/>
      <dgm:spPr/>
      <dgm:t>
        <a:bodyPr/>
        <a:lstStyle/>
        <a:p>
          <a:endParaRPr lang="it-IT"/>
        </a:p>
      </dgm:t>
    </dgm:pt>
    <dgm:pt modelId="{1530EA0B-C02D-4630-AE4D-6EFA3A00B63A}" type="sibTrans" cxnId="{3ADC9E55-13A2-4428-95D8-765777F8D6F0}">
      <dgm:prSet/>
      <dgm:spPr/>
      <dgm:t>
        <a:bodyPr/>
        <a:lstStyle/>
        <a:p>
          <a:endParaRPr lang="it-IT"/>
        </a:p>
      </dgm:t>
    </dgm:pt>
    <dgm:pt modelId="{B435420F-89E2-4CFF-B9BC-E3F0F7C75176}">
      <dgm:prSet custT="1"/>
      <dgm:spPr>
        <a:solidFill>
          <a:schemeClr val="accent2">
            <a:lumMod val="60000"/>
            <a:lumOff val="40000"/>
          </a:schemeClr>
        </a:solidFill>
      </dgm:spPr>
      <dgm:t>
        <a:bodyPr/>
        <a:lstStyle/>
        <a:p>
          <a:r>
            <a:rPr lang="it-IT" sz="1200" dirty="0">
              <a:solidFill>
                <a:schemeClr val="tx1"/>
              </a:solidFill>
            </a:rPr>
            <a:t>Ampliate le commissioni del CdS, organizzate con DAME </a:t>
          </a:r>
          <a:r>
            <a:rPr lang="it-IT" sz="1200" b="1" dirty="0">
              <a:solidFill>
                <a:schemeClr val="tx1"/>
              </a:solidFill>
            </a:rPr>
            <a:t>iniziative per docenti</a:t>
          </a:r>
          <a:r>
            <a:rPr lang="it-IT" sz="1200" dirty="0">
              <a:solidFill>
                <a:schemeClr val="tx1"/>
              </a:solidFill>
            </a:rPr>
            <a:t> (es. Millennials e medicina di genere)</a:t>
          </a:r>
        </a:p>
      </dgm:t>
    </dgm:pt>
    <dgm:pt modelId="{084C61A7-B4C3-4111-AE49-BE8C8CFA3C01}" type="parTrans" cxnId="{82282CB8-A52A-4AC3-A903-E0D47A3912BA}">
      <dgm:prSet/>
      <dgm:spPr/>
      <dgm:t>
        <a:bodyPr/>
        <a:lstStyle/>
        <a:p>
          <a:endParaRPr lang="it-IT"/>
        </a:p>
      </dgm:t>
    </dgm:pt>
    <dgm:pt modelId="{22BD9E29-CC8C-434E-9C64-7E6AF645F4A7}" type="sibTrans" cxnId="{82282CB8-A52A-4AC3-A903-E0D47A3912BA}">
      <dgm:prSet/>
      <dgm:spPr/>
      <dgm:t>
        <a:bodyPr/>
        <a:lstStyle/>
        <a:p>
          <a:endParaRPr lang="it-IT"/>
        </a:p>
      </dgm:t>
    </dgm:pt>
    <dgm:pt modelId="{517F6271-C9AE-C64B-932B-70EE43EDFDB4}" type="pres">
      <dgm:prSet presAssocID="{A641EB90-A664-E84E-8D97-8AFEA98F501F}" presName="cycle" presStyleCnt="0">
        <dgm:presLayoutVars>
          <dgm:chMax val="1"/>
          <dgm:dir/>
          <dgm:animLvl val="ctr"/>
          <dgm:resizeHandles val="exact"/>
        </dgm:presLayoutVars>
      </dgm:prSet>
      <dgm:spPr/>
    </dgm:pt>
    <dgm:pt modelId="{854F9CA7-FD69-FF46-8BAC-05F6F68C73EE}" type="pres">
      <dgm:prSet presAssocID="{A2143F95-4E3D-1047-83F0-2D5267707804}" presName="centerShape" presStyleLbl="node0" presStyleIdx="0" presStyleCnt="1" custScaleX="246555" custScaleY="136378" custLinFactNeighborX="-24824" custLinFactNeighborY="-2567"/>
      <dgm:spPr/>
    </dgm:pt>
    <dgm:pt modelId="{882A0E98-1F59-3C49-8C4F-A1AE2BBDFA5E}" type="pres">
      <dgm:prSet presAssocID="{BE6E3342-BAAF-5F4B-ADFA-EF9359012E4E}" presName="Name9" presStyleLbl="parChTrans1D2" presStyleIdx="0" presStyleCnt="12"/>
      <dgm:spPr/>
    </dgm:pt>
    <dgm:pt modelId="{2277F5D7-04B8-204D-B271-F11C146EACB8}" type="pres">
      <dgm:prSet presAssocID="{BE6E3342-BAAF-5F4B-ADFA-EF9359012E4E}" presName="connTx" presStyleLbl="parChTrans1D2" presStyleIdx="0" presStyleCnt="12"/>
      <dgm:spPr/>
    </dgm:pt>
    <dgm:pt modelId="{297D0762-BA69-FE41-A67F-10B971DF4DD1}" type="pres">
      <dgm:prSet presAssocID="{0C5D95AD-3B20-764A-9C3A-B153CC30770E}" presName="node" presStyleLbl="node1" presStyleIdx="0" presStyleCnt="12" custScaleX="174263" custScaleY="148214" custRadScaleRad="85034" custRadScaleInc="91304">
        <dgm:presLayoutVars>
          <dgm:bulletEnabled val="1"/>
        </dgm:presLayoutVars>
      </dgm:prSet>
      <dgm:spPr/>
    </dgm:pt>
    <dgm:pt modelId="{E8B030B3-BC24-FB4B-9BE8-6E90982C142F}" type="pres">
      <dgm:prSet presAssocID="{5DD29192-C815-FD4E-B7E1-1C61357D3C9A}" presName="Name9" presStyleLbl="parChTrans1D2" presStyleIdx="1" presStyleCnt="12"/>
      <dgm:spPr/>
    </dgm:pt>
    <dgm:pt modelId="{B1A959F2-9839-E64A-8038-55CC3971DFEB}" type="pres">
      <dgm:prSet presAssocID="{5DD29192-C815-FD4E-B7E1-1C61357D3C9A}" presName="connTx" presStyleLbl="parChTrans1D2" presStyleIdx="1" presStyleCnt="12"/>
      <dgm:spPr/>
    </dgm:pt>
    <dgm:pt modelId="{869A18CD-BDFE-F44B-B0CB-98B8AF1F6D6A}" type="pres">
      <dgm:prSet presAssocID="{4CC0F530-6695-274A-A8F2-4C4713F1166F}" presName="node" presStyleLbl="node1" presStyleIdx="1" presStyleCnt="12" custScaleX="207993" custScaleY="160984" custRadScaleRad="96273" custRadScaleInc="-394903">
        <dgm:presLayoutVars>
          <dgm:bulletEnabled val="1"/>
        </dgm:presLayoutVars>
      </dgm:prSet>
      <dgm:spPr/>
    </dgm:pt>
    <dgm:pt modelId="{99A68F83-2D4F-3C4E-8559-B25A32BFE734}" type="pres">
      <dgm:prSet presAssocID="{61E66C54-43B5-E54C-92C9-71C82447943C}" presName="Name9" presStyleLbl="parChTrans1D2" presStyleIdx="2" presStyleCnt="12"/>
      <dgm:spPr/>
    </dgm:pt>
    <dgm:pt modelId="{D4650C6D-AF50-4C42-95DF-75BBE9E497B1}" type="pres">
      <dgm:prSet presAssocID="{61E66C54-43B5-E54C-92C9-71C82447943C}" presName="connTx" presStyleLbl="parChTrans1D2" presStyleIdx="2" presStyleCnt="12"/>
      <dgm:spPr/>
    </dgm:pt>
    <dgm:pt modelId="{FB16683C-6441-144C-8949-A3E4C95A45AE}" type="pres">
      <dgm:prSet presAssocID="{93ED894E-1A3B-134F-A05B-EDD719D56C0F}" presName="node" presStyleLbl="node1" presStyleIdx="2" presStyleCnt="12" custScaleX="227078" custScaleY="176844" custRadScaleRad="117843" custRadScaleInc="-74826">
        <dgm:presLayoutVars>
          <dgm:bulletEnabled val="1"/>
        </dgm:presLayoutVars>
      </dgm:prSet>
      <dgm:spPr/>
    </dgm:pt>
    <dgm:pt modelId="{F80E9E04-465A-FF47-9D9A-21E3CE00C281}" type="pres">
      <dgm:prSet presAssocID="{E0572D54-2627-9B46-804E-D201B8F081D4}" presName="Name9" presStyleLbl="parChTrans1D2" presStyleIdx="3" presStyleCnt="12"/>
      <dgm:spPr/>
    </dgm:pt>
    <dgm:pt modelId="{9D2AE32C-78C8-3348-A224-E225BC00107F}" type="pres">
      <dgm:prSet presAssocID="{E0572D54-2627-9B46-804E-D201B8F081D4}" presName="connTx" presStyleLbl="parChTrans1D2" presStyleIdx="3" presStyleCnt="12"/>
      <dgm:spPr/>
    </dgm:pt>
    <dgm:pt modelId="{02841EE5-FFA6-B941-99D9-6A6716A87837}" type="pres">
      <dgm:prSet presAssocID="{A9013C20-0133-244E-A7BD-C505797CBCC9}" presName="node" presStyleLbl="node1" presStyleIdx="3" presStyleCnt="12" custScaleX="170856" custScaleY="142775" custRadScaleRad="98667" custRadScaleInc="-52214">
        <dgm:presLayoutVars>
          <dgm:bulletEnabled val="1"/>
        </dgm:presLayoutVars>
      </dgm:prSet>
      <dgm:spPr/>
    </dgm:pt>
    <dgm:pt modelId="{81E99544-A2D9-4940-B434-191CE2D6D41E}" type="pres">
      <dgm:prSet presAssocID="{DAFE16D0-4930-494C-B44F-A4612D5238C3}" presName="Name9" presStyleLbl="parChTrans1D2" presStyleIdx="4" presStyleCnt="12"/>
      <dgm:spPr/>
    </dgm:pt>
    <dgm:pt modelId="{74E048BA-DD5E-F548-93E1-DD53C7FA30BB}" type="pres">
      <dgm:prSet presAssocID="{DAFE16D0-4930-494C-B44F-A4612D5238C3}" presName="connTx" presStyleLbl="parChTrans1D2" presStyleIdx="4" presStyleCnt="12"/>
      <dgm:spPr/>
    </dgm:pt>
    <dgm:pt modelId="{7C86C436-25EE-3B4E-9432-B6207B171A2B}" type="pres">
      <dgm:prSet presAssocID="{E93F3BD0-DD35-104E-8E52-3EC5E85DA1C2}" presName="node" presStyleLbl="node1" presStyleIdx="4" presStyleCnt="12" custScaleX="242584" custScaleY="182865" custRadScaleRad="100119" custRadScaleInc="-42590">
        <dgm:presLayoutVars>
          <dgm:bulletEnabled val="1"/>
        </dgm:presLayoutVars>
      </dgm:prSet>
      <dgm:spPr/>
    </dgm:pt>
    <dgm:pt modelId="{E23A4C56-24A9-2448-B878-05EE66B5632D}" type="pres">
      <dgm:prSet presAssocID="{E76B0B17-6021-B849-B1E0-B051111EBF77}" presName="Name9" presStyleLbl="parChTrans1D2" presStyleIdx="5" presStyleCnt="12"/>
      <dgm:spPr/>
    </dgm:pt>
    <dgm:pt modelId="{C264BD64-A4CC-A746-A531-01AAE69B4E98}" type="pres">
      <dgm:prSet presAssocID="{E76B0B17-6021-B849-B1E0-B051111EBF77}" presName="connTx" presStyleLbl="parChTrans1D2" presStyleIdx="5" presStyleCnt="12"/>
      <dgm:spPr/>
    </dgm:pt>
    <dgm:pt modelId="{401617CE-D29A-D24A-98C3-B510F4940F06}" type="pres">
      <dgm:prSet presAssocID="{0DDF341A-35F9-8244-9417-4BBFEB5148E1}" presName="node" presStyleLbl="node1" presStyleIdx="5" presStyleCnt="12" custScaleX="173911" custScaleY="158378" custRadScaleRad="95866" custRadScaleInc="78537">
        <dgm:presLayoutVars>
          <dgm:bulletEnabled val="1"/>
        </dgm:presLayoutVars>
      </dgm:prSet>
      <dgm:spPr/>
    </dgm:pt>
    <dgm:pt modelId="{B496A11A-88C3-6D4F-A2C5-627CA5D1BDC1}" type="pres">
      <dgm:prSet presAssocID="{95A64086-7565-E842-A4E2-A27383C4BD93}" presName="Name9" presStyleLbl="parChTrans1D2" presStyleIdx="6" presStyleCnt="12"/>
      <dgm:spPr/>
    </dgm:pt>
    <dgm:pt modelId="{9E9A2A94-E93D-444B-8F48-291499EF5346}" type="pres">
      <dgm:prSet presAssocID="{95A64086-7565-E842-A4E2-A27383C4BD93}" presName="connTx" presStyleLbl="parChTrans1D2" presStyleIdx="6" presStyleCnt="12"/>
      <dgm:spPr/>
    </dgm:pt>
    <dgm:pt modelId="{A327A50D-A7D9-F348-941C-7E63AB03D068}" type="pres">
      <dgm:prSet presAssocID="{E76334B9-119E-5F4F-A051-55E3D24D8FDC}" presName="node" presStyleLbl="node1" presStyleIdx="6" presStyleCnt="12" custScaleX="166605" custScaleY="157750" custRadScaleRad="95466" custRadScaleInc="114820">
        <dgm:presLayoutVars>
          <dgm:bulletEnabled val="1"/>
        </dgm:presLayoutVars>
      </dgm:prSet>
      <dgm:spPr/>
    </dgm:pt>
    <dgm:pt modelId="{DBB14D50-CF83-0642-8A4C-AAA76F4154E9}" type="pres">
      <dgm:prSet presAssocID="{AAA9BCBB-574D-2B45-AD2A-5AC9F3DCE152}" presName="Name9" presStyleLbl="parChTrans1D2" presStyleIdx="7" presStyleCnt="12"/>
      <dgm:spPr/>
    </dgm:pt>
    <dgm:pt modelId="{960CD6D0-99FE-974A-9962-65A3DE95A3C2}" type="pres">
      <dgm:prSet presAssocID="{AAA9BCBB-574D-2B45-AD2A-5AC9F3DCE152}" presName="connTx" presStyleLbl="parChTrans1D2" presStyleIdx="7" presStyleCnt="12"/>
      <dgm:spPr/>
    </dgm:pt>
    <dgm:pt modelId="{FB0AAEE1-D5EF-3340-8899-A364C28A8831}" type="pres">
      <dgm:prSet presAssocID="{F523D408-8BD1-0E43-8F3D-C1EDBF80ED5B}" presName="node" presStyleLbl="node1" presStyleIdx="7" presStyleCnt="12" custScaleX="235076" custScaleY="191499" custRadScaleRad="216938" custRadScaleInc="541264">
        <dgm:presLayoutVars>
          <dgm:bulletEnabled val="1"/>
        </dgm:presLayoutVars>
      </dgm:prSet>
      <dgm:spPr/>
    </dgm:pt>
    <dgm:pt modelId="{CEA3B335-817F-8E4E-82D5-EC96A361EA08}" type="pres">
      <dgm:prSet presAssocID="{32658959-73FB-7C4D-89D8-2F351749A2BA}" presName="Name9" presStyleLbl="parChTrans1D2" presStyleIdx="8" presStyleCnt="12"/>
      <dgm:spPr/>
    </dgm:pt>
    <dgm:pt modelId="{1E329D89-64D8-864B-A991-B432C9295B50}" type="pres">
      <dgm:prSet presAssocID="{32658959-73FB-7C4D-89D8-2F351749A2BA}" presName="connTx" presStyleLbl="parChTrans1D2" presStyleIdx="8" presStyleCnt="12"/>
      <dgm:spPr/>
    </dgm:pt>
    <dgm:pt modelId="{2CF5AAFF-3975-F845-98D0-B5DF14358E84}" type="pres">
      <dgm:prSet presAssocID="{1752EEB8-C088-064C-89CC-B2D4F9CBCF59}" presName="node" presStyleLbl="node1" presStyleIdx="8" presStyleCnt="12" custScaleX="192085" custScaleY="148449" custRadScaleRad="141291" custRadScaleInc="441798">
        <dgm:presLayoutVars>
          <dgm:bulletEnabled val="1"/>
        </dgm:presLayoutVars>
      </dgm:prSet>
      <dgm:spPr/>
    </dgm:pt>
    <dgm:pt modelId="{1B8E8E9F-F126-405F-BB5F-F85E68474161}" type="pres">
      <dgm:prSet presAssocID="{3C03030E-7258-4011-B5B5-28C1C01FB966}" presName="Name9" presStyleLbl="parChTrans1D2" presStyleIdx="9" presStyleCnt="12"/>
      <dgm:spPr/>
    </dgm:pt>
    <dgm:pt modelId="{5B136BF9-1BA6-442A-8322-9AE4B4EE4B8C}" type="pres">
      <dgm:prSet presAssocID="{3C03030E-7258-4011-B5B5-28C1C01FB966}" presName="connTx" presStyleLbl="parChTrans1D2" presStyleIdx="9" presStyleCnt="12"/>
      <dgm:spPr/>
    </dgm:pt>
    <dgm:pt modelId="{F255016D-8510-4A8D-ABB5-42DE81F949A5}" type="pres">
      <dgm:prSet presAssocID="{2960CF87-9FF0-4ECE-8EBD-873E0D23C9FA}" presName="node" presStyleLbl="node1" presStyleIdx="9" presStyleCnt="12" custScaleX="247379" custScaleY="200255" custRadScaleRad="147796" custRadScaleInc="-226931">
        <dgm:presLayoutVars>
          <dgm:bulletEnabled val="1"/>
        </dgm:presLayoutVars>
      </dgm:prSet>
      <dgm:spPr/>
    </dgm:pt>
    <dgm:pt modelId="{1DE18513-56E2-4B3A-A51D-11B4D1BED2FE}" type="pres">
      <dgm:prSet presAssocID="{BA988568-A5F0-43AB-803F-9EB0F721822A}" presName="Name9" presStyleLbl="parChTrans1D2" presStyleIdx="10" presStyleCnt="12"/>
      <dgm:spPr/>
    </dgm:pt>
    <dgm:pt modelId="{6A8C24AB-CE21-4CDB-B7DD-10DC82647E16}" type="pres">
      <dgm:prSet presAssocID="{BA988568-A5F0-43AB-803F-9EB0F721822A}" presName="connTx" presStyleLbl="parChTrans1D2" presStyleIdx="10" presStyleCnt="12"/>
      <dgm:spPr/>
    </dgm:pt>
    <dgm:pt modelId="{35E4D6B5-B439-45E7-BC18-B267D8A59A0B}" type="pres">
      <dgm:prSet presAssocID="{2D19B4CD-CA80-4D36-9289-08FC25E170AD}" presName="node" presStyleLbl="node1" presStyleIdx="10" presStyleCnt="12" custScaleX="248933" custScaleY="202801" custRadScaleRad="213074" custRadScaleInc="-305314">
        <dgm:presLayoutVars>
          <dgm:bulletEnabled val="1"/>
        </dgm:presLayoutVars>
      </dgm:prSet>
      <dgm:spPr/>
    </dgm:pt>
    <dgm:pt modelId="{1DF0A316-4DCD-408C-915A-B1566D2CB54B}" type="pres">
      <dgm:prSet presAssocID="{084C61A7-B4C3-4111-AE49-BE8C8CFA3C01}" presName="Name9" presStyleLbl="parChTrans1D2" presStyleIdx="11" presStyleCnt="12"/>
      <dgm:spPr/>
    </dgm:pt>
    <dgm:pt modelId="{E83DC9DD-790D-488A-BB20-C03DAAD3FE61}" type="pres">
      <dgm:prSet presAssocID="{084C61A7-B4C3-4111-AE49-BE8C8CFA3C01}" presName="connTx" presStyleLbl="parChTrans1D2" presStyleIdx="11" presStyleCnt="12"/>
      <dgm:spPr/>
    </dgm:pt>
    <dgm:pt modelId="{7D949F6E-3A1E-4ED0-B7B7-0462C17FACD3}" type="pres">
      <dgm:prSet presAssocID="{B435420F-89E2-4CFF-B9BC-E3F0F7C75176}" presName="node" presStyleLbl="node1" presStyleIdx="11" presStyleCnt="12" custScaleX="240761" custScaleY="167637" custRadScaleRad="204689" custRadScaleInc="-394700">
        <dgm:presLayoutVars>
          <dgm:bulletEnabled val="1"/>
        </dgm:presLayoutVars>
      </dgm:prSet>
      <dgm:spPr/>
    </dgm:pt>
  </dgm:ptLst>
  <dgm:cxnLst>
    <dgm:cxn modelId="{BF788205-2863-1A42-9B30-B9CD687985E2}" type="presOf" srcId="{DAFE16D0-4930-494C-B44F-A4612D5238C3}" destId="{74E048BA-DD5E-F548-93E1-DD53C7FA30BB}" srcOrd="1" destOrd="0" presId="urn:microsoft.com/office/officeart/2005/8/layout/radial1"/>
    <dgm:cxn modelId="{6D520B0C-338E-AB47-89DA-6CE299B70960}" type="presOf" srcId="{61E66C54-43B5-E54C-92C9-71C82447943C}" destId="{99A68F83-2D4F-3C4E-8559-B25A32BFE734}" srcOrd="0" destOrd="0" presId="urn:microsoft.com/office/officeart/2005/8/layout/radial1"/>
    <dgm:cxn modelId="{C7B61F12-2E0C-C142-B30A-F00DF6AD4E6E}" type="presOf" srcId="{5DD29192-C815-FD4E-B7E1-1C61357D3C9A}" destId="{B1A959F2-9839-E64A-8038-55CC3971DFEB}" srcOrd="1" destOrd="0" presId="urn:microsoft.com/office/officeart/2005/8/layout/radial1"/>
    <dgm:cxn modelId="{2B56171A-A04D-604D-8DF5-197D969C1D42}" type="presOf" srcId="{32658959-73FB-7C4D-89D8-2F351749A2BA}" destId="{1E329D89-64D8-864B-A991-B432C9295B50}" srcOrd="1" destOrd="0" presId="urn:microsoft.com/office/officeart/2005/8/layout/radial1"/>
    <dgm:cxn modelId="{1D1A941F-6161-D649-BB43-B8A321158042}" type="presOf" srcId="{AAA9BCBB-574D-2B45-AD2A-5AC9F3DCE152}" destId="{960CD6D0-99FE-974A-9962-65A3DE95A3C2}" srcOrd="1" destOrd="0" presId="urn:microsoft.com/office/officeart/2005/8/layout/radial1"/>
    <dgm:cxn modelId="{48FD0221-CB35-43FD-8E62-846D6A7B281F}" type="presOf" srcId="{084C61A7-B4C3-4111-AE49-BE8C8CFA3C01}" destId="{1DF0A316-4DCD-408C-915A-B1566D2CB54B}" srcOrd="0" destOrd="0" presId="urn:microsoft.com/office/officeart/2005/8/layout/radial1"/>
    <dgm:cxn modelId="{247BD728-6878-3D49-8EB0-D7671FA7FA48}" type="presOf" srcId="{E76334B9-119E-5F4F-A051-55E3D24D8FDC}" destId="{A327A50D-A7D9-F348-941C-7E63AB03D068}" srcOrd="0" destOrd="0" presId="urn:microsoft.com/office/officeart/2005/8/layout/radial1"/>
    <dgm:cxn modelId="{F19BBD29-4050-3146-B1EA-DD59B910289E}" type="presOf" srcId="{95A64086-7565-E842-A4E2-A27383C4BD93}" destId="{B496A11A-88C3-6D4F-A2C5-627CA5D1BDC1}" srcOrd="0" destOrd="0" presId="urn:microsoft.com/office/officeart/2005/8/layout/radial1"/>
    <dgm:cxn modelId="{A1480D33-E245-8D42-BA12-AF458F585B25}" srcId="{A2143F95-4E3D-1047-83F0-2D5267707804}" destId="{F523D408-8BD1-0E43-8F3D-C1EDBF80ED5B}" srcOrd="7" destOrd="0" parTransId="{AAA9BCBB-574D-2B45-AD2A-5AC9F3DCE152}" sibTransId="{5BABC64D-693C-6C40-9073-D3207A0D99D9}"/>
    <dgm:cxn modelId="{1D9C2737-25D9-3744-BF25-87CFD42276A6}" srcId="{A2143F95-4E3D-1047-83F0-2D5267707804}" destId="{0C5D95AD-3B20-764A-9C3A-B153CC30770E}" srcOrd="0" destOrd="0" parTransId="{BE6E3342-BAAF-5F4B-ADFA-EF9359012E4E}" sibTransId="{2E5A2350-6142-F64B-A72D-1D01FBD854B3}"/>
    <dgm:cxn modelId="{ACDC0D38-8215-0148-925E-B94D4123C511}" type="presOf" srcId="{32658959-73FB-7C4D-89D8-2F351749A2BA}" destId="{CEA3B335-817F-8E4E-82D5-EC96A361EA08}" srcOrd="0" destOrd="0" presId="urn:microsoft.com/office/officeart/2005/8/layout/radial1"/>
    <dgm:cxn modelId="{F914493C-3BFF-46C1-AABF-A2A824D4523A}" srcId="{A641EB90-A664-E84E-8D97-8AFEA98F501F}" destId="{46878024-0585-4555-BC0E-CFB3D32D8105}" srcOrd="2" destOrd="0" parTransId="{B7CE92C8-A4FA-4CE2-93EF-FCFEAB3456A1}" sibTransId="{AB3F0F02-DE42-4170-B5E1-563461AEC751}"/>
    <dgm:cxn modelId="{1247E53C-7B3E-BA41-ABF6-EDFF2095CD5B}" type="presOf" srcId="{E0572D54-2627-9B46-804E-D201B8F081D4}" destId="{F80E9E04-465A-FF47-9D9A-21E3CE00C281}" srcOrd="0" destOrd="0" presId="urn:microsoft.com/office/officeart/2005/8/layout/radial1"/>
    <dgm:cxn modelId="{0BCB793D-C647-3B40-9934-2443A75D089C}" type="presOf" srcId="{1752EEB8-C088-064C-89CC-B2D4F9CBCF59}" destId="{2CF5AAFF-3975-F845-98D0-B5DF14358E84}" srcOrd="0" destOrd="0" presId="urn:microsoft.com/office/officeart/2005/8/layout/radial1"/>
    <dgm:cxn modelId="{BE9FE441-9B22-44B4-9D68-BC7B5111D40A}" type="presOf" srcId="{BA988568-A5F0-43AB-803F-9EB0F721822A}" destId="{6A8C24AB-CE21-4CDB-B7DD-10DC82647E16}" srcOrd="1" destOrd="0" presId="urn:microsoft.com/office/officeart/2005/8/layout/radial1"/>
    <dgm:cxn modelId="{B7232262-B634-0F4A-B4F9-10D28F9B57C8}" type="presOf" srcId="{E76B0B17-6021-B849-B1E0-B051111EBF77}" destId="{E23A4C56-24A9-2448-B878-05EE66B5632D}" srcOrd="0" destOrd="0" presId="urn:microsoft.com/office/officeart/2005/8/layout/radial1"/>
    <dgm:cxn modelId="{55462E49-0796-ED41-A7CB-ED0486C732FC}" srcId="{A2143F95-4E3D-1047-83F0-2D5267707804}" destId="{E76334B9-119E-5F4F-A051-55E3D24D8FDC}" srcOrd="6" destOrd="0" parTransId="{95A64086-7565-E842-A4E2-A27383C4BD93}" sibTransId="{4083F193-9E0F-E04C-BA84-D7BFD597FE97}"/>
    <dgm:cxn modelId="{29863E6F-16C2-3E40-87A3-B0C672B70E88}" type="presOf" srcId="{BE6E3342-BAAF-5F4B-ADFA-EF9359012E4E}" destId="{2277F5D7-04B8-204D-B271-F11C146EACB8}" srcOrd="1" destOrd="0" presId="urn:microsoft.com/office/officeart/2005/8/layout/radial1"/>
    <dgm:cxn modelId="{1373664F-BC36-924F-AB16-4247DDCA3725}" srcId="{A2143F95-4E3D-1047-83F0-2D5267707804}" destId="{1752EEB8-C088-064C-89CC-B2D4F9CBCF59}" srcOrd="8" destOrd="0" parTransId="{32658959-73FB-7C4D-89D8-2F351749A2BA}" sibTransId="{33867592-810C-F64A-8F98-86F80115B7E5}"/>
    <dgm:cxn modelId="{92FF7A50-13F7-7A4B-B911-DF7D95D794B1}" type="presOf" srcId="{A2143F95-4E3D-1047-83F0-2D5267707804}" destId="{854F9CA7-FD69-FF46-8BAC-05F6F68C73EE}" srcOrd="0" destOrd="0" presId="urn:microsoft.com/office/officeart/2005/8/layout/radial1"/>
    <dgm:cxn modelId="{D6BDCD50-C666-8147-B9C0-F054C9BD2255}" type="presOf" srcId="{F523D408-8BD1-0E43-8F3D-C1EDBF80ED5B}" destId="{FB0AAEE1-D5EF-3340-8899-A364C28A8831}" srcOrd="0" destOrd="0" presId="urn:microsoft.com/office/officeart/2005/8/layout/radial1"/>
    <dgm:cxn modelId="{3ADC9E55-13A2-4428-95D8-765777F8D6F0}" srcId="{A2143F95-4E3D-1047-83F0-2D5267707804}" destId="{2D19B4CD-CA80-4D36-9289-08FC25E170AD}" srcOrd="10" destOrd="0" parTransId="{BA988568-A5F0-43AB-803F-9EB0F721822A}" sibTransId="{1530EA0B-C02D-4630-AE4D-6EFA3A00B63A}"/>
    <dgm:cxn modelId="{5E069256-23BA-8B42-8FCE-78F6091A9D17}" srcId="{A641EB90-A664-E84E-8D97-8AFEA98F501F}" destId="{A2143F95-4E3D-1047-83F0-2D5267707804}" srcOrd="0" destOrd="0" parTransId="{2DA95071-87AD-E34A-93D0-E3BCDB014B0E}" sibTransId="{72C59A46-CDA2-CF49-A3A5-A76EA1E1B424}"/>
    <dgm:cxn modelId="{B602BB56-DA78-47A7-A42A-0710D3FA301A}" type="presOf" srcId="{2D19B4CD-CA80-4D36-9289-08FC25E170AD}" destId="{35E4D6B5-B439-45E7-BC18-B267D8A59A0B}" srcOrd="0" destOrd="0" presId="urn:microsoft.com/office/officeart/2005/8/layout/radial1"/>
    <dgm:cxn modelId="{884D927E-84D6-9D40-9D3E-BB3BAFA80AB0}" type="presOf" srcId="{A641EB90-A664-E84E-8D97-8AFEA98F501F}" destId="{517F6271-C9AE-C64B-932B-70EE43EDFDB4}" srcOrd="0" destOrd="0" presId="urn:microsoft.com/office/officeart/2005/8/layout/radial1"/>
    <dgm:cxn modelId="{4AAD3C80-98FF-4199-B0AE-CB6928B1B889}" srcId="{A641EB90-A664-E84E-8D97-8AFEA98F501F}" destId="{974C3EBD-405F-473A-895B-8F4C3DD73682}" srcOrd="1" destOrd="0" parTransId="{CE9E8DE7-C6EA-402A-9660-22BDB3F0D999}" sibTransId="{D49EDCDD-9446-4146-9ADD-2AE8A032D31D}"/>
    <dgm:cxn modelId="{0F543281-CFCC-4AF5-B1CE-0EDD4BE1C5B6}" type="presOf" srcId="{BA988568-A5F0-43AB-803F-9EB0F721822A}" destId="{1DE18513-56E2-4B3A-A51D-11B4D1BED2FE}" srcOrd="0" destOrd="0" presId="urn:microsoft.com/office/officeart/2005/8/layout/radial1"/>
    <dgm:cxn modelId="{A28F5682-252C-F04E-91A4-ACF91A1FFD6B}" srcId="{A2143F95-4E3D-1047-83F0-2D5267707804}" destId="{0DDF341A-35F9-8244-9417-4BBFEB5148E1}" srcOrd="5" destOrd="0" parTransId="{E76B0B17-6021-B849-B1E0-B051111EBF77}" sibTransId="{46672E0F-1470-424F-A6C6-3C1B53135070}"/>
    <dgm:cxn modelId="{6C758A82-5924-414D-A8CA-01F1B0BFFBA1}" type="presOf" srcId="{0DDF341A-35F9-8244-9417-4BBFEB5148E1}" destId="{401617CE-D29A-D24A-98C3-B510F4940F06}" srcOrd="0" destOrd="0" presId="urn:microsoft.com/office/officeart/2005/8/layout/radial1"/>
    <dgm:cxn modelId="{10833B84-F4F6-3347-BF9E-D7692C0C3658}" type="presOf" srcId="{95A64086-7565-E842-A4E2-A27383C4BD93}" destId="{9E9A2A94-E93D-444B-8F48-291499EF5346}" srcOrd="1" destOrd="0" presId="urn:microsoft.com/office/officeart/2005/8/layout/radial1"/>
    <dgm:cxn modelId="{3F7E6C85-3FA2-E042-A6C7-918FCA5B751C}" type="presOf" srcId="{DAFE16D0-4930-494C-B44F-A4612D5238C3}" destId="{81E99544-A2D9-4940-B434-191CE2D6D41E}" srcOrd="0" destOrd="0" presId="urn:microsoft.com/office/officeart/2005/8/layout/radial1"/>
    <dgm:cxn modelId="{C0DA3C94-1B3B-3C40-AE79-68CAA82CA554}" type="presOf" srcId="{AAA9BCBB-574D-2B45-AD2A-5AC9F3DCE152}" destId="{DBB14D50-CF83-0642-8A4C-AAA76F4154E9}" srcOrd="0" destOrd="0" presId="urn:microsoft.com/office/officeart/2005/8/layout/radial1"/>
    <dgm:cxn modelId="{2876639C-D4EE-40B8-900C-22A8B0B1B83B}" type="presOf" srcId="{3C03030E-7258-4011-B5B5-28C1C01FB966}" destId="{5B136BF9-1BA6-442A-8322-9AE4B4EE4B8C}" srcOrd="1" destOrd="0" presId="urn:microsoft.com/office/officeart/2005/8/layout/radial1"/>
    <dgm:cxn modelId="{A5F0C29F-AF32-4F06-97CF-72F1C3423F9A}" type="presOf" srcId="{2960CF87-9FF0-4ECE-8EBD-873E0D23C9FA}" destId="{F255016D-8510-4A8D-ABB5-42DE81F949A5}" srcOrd="0" destOrd="0" presId="urn:microsoft.com/office/officeart/2005/8/layout/radial1"/>
    <dgm:cxn modelId="{58C996A4-292D-4C48-A3D2-EBE05C005945}" type="presOf" srcId="{E0572D54-2627-9B46-804E-D201B8F081D4}" destId="{9D2AE32C-78C8-3348-A224-E225BC00107F}" srcOrd="1" destOrd="0" presId="urn:microsoft.com/office/officeart/2005/8/layout/radial1"/>
    <dgm:cxn modelId="{AC0F7AB0-510E-0C47-9677-1187636A106F}" type="presOf" srcId="{A9013C20-0133-244E-A7BD-C505797CBCC9}" destId="{02841EE5-FFA6-B941-99D9-6A6716A87837}" srcOrd="0" destOrd="0" presId="urn:microsoft.com/office/officeart/2005/8/layout/radial1"/>
    <dgm:cxn modelId="{EB6F1DB6-2B9A-2640-8069-721E8F2FB960}" type="presOf" srcId="{E93F3BD0-DD35-104E-8E52-3EC5E85DA1C2}" destId="{7C86C436-25EE-3B4E-9432-B6207B171A2B}" srcOrd="0" destOrd="0" presId="urn:microsoft.com/office/officeart/2005/8/layout/radial1"/>
    <dgm:cxn modelId="{3A0B23B6-9605-41C1-9C03-83B2BC5D6456}" type="presOf" srcId="{084C61A7-B4C3-4111-AE49-BE8C8CFA3C01}" destId="{E83DC9DD-790D-488A-BB20-C03DAAD3FE61}" srcOrd="1" destOrd="0" presId="urn:microsoft.com/office/officeart/2005/8/layout/radial1"/>
    <dgm:cxn modelId="{82282CB8-A52A-4AC3-A903-E0D47A3912BA}" srcId="{A2143F95-4E3D-1047-83F0-2D5267707804}" destId="{B435420F-89E2-4CFF-B9BC-E3F0F7C75176}" srcOrd="11" destOrd="0" parTransId="{084C61A7-B4C3-4111-AE49-BE8C8CFA3C01}" sibTransId="{22BD9E29-CC8C-434E-9C64-7E6AF645F4A7}"/>
    <dgm:cxn modelId="{2472BFB8-D404-964A-8C0D-6F90C2A49517}" srcId="{A2143F95-4E3D-1047-83F0-2D5267707804}" destId="{E93F3BD0-DD35-104E-8E52-3EC5E85DA1C2}" srcOrd="4" destOrd="0" parTransId="{DAFE16D0-4930-494C-B44F-A4612D5238C3}" sibTransId="{B09004B4-E267-5946-A68F-434C97ECA7A7}"/>
    <dgm:cxn modelId="{1468DDB8-DB31-DC4F-AA16-9B3718A5BCB0}" srcId="{A2143F95-4E3D-1047-83F0-2D5267707804}" destId="{A9013C20-0133-244E-A7BD-C505797CBCC9}" srcOrd="3" destOrd="0" parTransId="{E0572D54-2627-9B46-804E-D201B8F081D4}" sibTransId="{B1603694-90C4-6040-91F7-D80988B81B1E}"/>
    <dgm:cxn modelId="{BD37F2B9-B0D8-1043-B98F-2DBC670BCF47}" type="presOf" srcId="{BE6E3342-BAAF-5F4B-ADFA-EF9359012E4E}" destId="{882A0E98-1F59-3C49-8C4F-A1AE2BBDFA5E}" srcOrd="0" destOrd="0" presId="urn:microsoft.com/office/officeart/2005/8/layout/radial1"/>
    <dgm:cxn modelId="{4BF0F9BA-B43B-7A49-ABC9-4033160D68EF}" srcId="{A2143F95-4E3D-1047-83F0-2D5267707804}" destId="{93ED894E-1A3B-134F-A05B-EDD719D56C0F}" srcOrd="2" destOrd="0" parTransId="{61E66C54-43B5-E54C-92C9-71C82447943C}" sibTransId="{CC2FD311-002B-BE4B-83D3-FEBDDEF32620}"/>
    <dgm:cxn modelId="{078436BB-C290-43FD-8B99-D78C6CA47436}" type="presOf" srcId="{3C03030E-7258-4011-B5B5-28C1C01FB966}" destId="{1B8E8E9F-F126-405F-BB5F-F85E68474161}" srcOrd="0" destOrd="0" presId="urn:microsoft.com/office/officeart/2005/8/layout/radial1"/>
    <dgm:cxn modelId="{6A3EA7BB-B29C-1D42-8689-B72628297300}" type="presOf" srcId="{93ED894E-1A3B-134F-A05B-EDD719D56C0F}" destId="{FB16683C-6441-144C-8949-A3E4C95A45AE}" srcOrd="0" destOrd="0" presId="urn:microsoft.com/office/officeart/2005/8/layout/radial1"/>
    <dgm:cxn modelId="{11D309BF-77DC-484F-B728-2505DC802487}" type="presOf" srcId="{E76B0B17-6021-B849-B1E0-B051111EBF77}" destId="{C264BD64-A4CC-A746-A531-01AAE69B4E98}" srcOrd="1" destOrd="0" presId="urn:microsoft.com/office/officeart/2005/8/layout/radial1"/>
    <dgm:cxn modelId="{682A65C5-3E0E-4ED5-90F7-CA6612EEA7BD}" type="presOf" srcId="{B435420F-89E2-4CFF-B9BC-E3F0F7C75176}" destId="{7D949F6E-3A1E-4ED0-B7B7-0462C17FACD3}" srcOrd="0" destOrd="0" presId="urn:microsoft.com/office/officeart/2005/8/layout/radial1"/>
    <dgm:cxn modelId="{FA072ECF-C6EA-644A-9F07-F5F06269A3E8}" type="presOf" srcId="{5DD29192-C815-FD4E-B7E1-1C61357D3C9A}" destId="{E8B030B3-BC24-FB4B-9BE8-6E90982C142F}" srcOrd="0" destOrd="0" presId="urn:microsoft.com/office/officeart/2005/8/layout/radial1"/>
    <dgm:cxn modelId="{4CD673D5-9ECB-9E4E-A7B8-2551C5AAEC01}" srcId="{A2143F95-4E3D-1047-83F0-2D5267707804}" destId="{4CC0F530-6695-274A-A8F2-4C4713F1166F}" srcOrd="1" destOrd="0" parTransId="{5DD29192-C815-FD4E-B7E1-1C61357D3C9A}" sibTransId="{C8FDE6C7-625F-7F46-8E64-D3C5BF070850}"/>
    <dgm:cxn modelId="{0BC3E1D5-D1B3-E243-B221-87F3D5640D21}" type="presOf" srcId="{4CC0F530-6695-274A-A8F2-4C4713F1166F}" destId="{869A18CD-BDFE-F44B-B0CB-98B8AF1F6D6A}" srcOrd="0" destOrd="0" presId="urn:microsoft.com/office/officeart/2005/8/layout/radial1"/>
    <dgm:cxn modelId="{A9F3A9E3-561A-644E-B801-30D39AF19AB9}" type="presOf" srcId="{61E66C54-43B5-E54C-92C9-71C82447943C}" destId="{D4650C6D-AF50-4C42-95DF-75BBE9E497B1}" srcOrd="1" destOrd="0" presId="urn:microsoft.com/office/officeart/2005/8/layout/radial1"/>
    <dgm:cxn modelId="{DD3D30E5-6228-6C45-8CBF-3792385EFD46}" type="presOf" srcId="{0C5D95AD-3B20-764A-9C3A-B153CC30770E}" destId="{297D0762-BA69-FE41-A67F-10B971DF4DD1}" srcOrd="0" destOrd="0" presId="urn:microsoft.com/office/officeart/2005/8/layout/radial1"/>
    <dgm:cxn modelId="{8DFB3AE5-1BF5-4753-A48D-19A30E48DEA8}" srcId="{A2143F95-4E3D-1047-83F0-2D5267707804}" destId="{2960CF87-9FF0-4ECE-8EBD-873E0D23C9FA}" srcOrd="9" destOrd="0" parTransId="{3C03030E-7258-4011-B5B5-28C1C01FB966}" sibTransId="{6F7D12B9-5635-4A02-BFDA-FBF3289410AE}"/>
    <dgm:cxn modelId="{81805A5A-7EA4-3F49-85A6-54B945D8679F}" type="presParOf" srcId="{517F6271-C9AE-C64B-932B-70EE43EDFDB4}" destId="{854F9CA7-FD69-FF46-8BAC-05F6F68C73EE}" srcOrd="0" destOrd="0" presId="urn:microsoft.com/office/officeart/2005/8/layout/radial1"/>
    <dgm:cxn modelId="{1E9C854E-6F5B-7A43-B372-4C8420439E35}" type="presParOf" srcId="{517F6271-C9AE-C64B-932B-70EE43EDFDB4}" destId="{882A0E98-1F59-3C49-8C4F-A1AE2BBDFA5E}" srcOrd="1" destOrd="0" presId="urn:microsoft.com/office/officeart/2005/8/layout/radial1"/>
    <dgm:cxn modelId="{012012AD-9317-7A4F-A48B-2E81F86A724A}" type="presParOf" srcId="{882A0E98-1F59-3C49-8C4F-A1AE2BBDFA5E}" destId="{2277F5D7-04B8-204D-B271-F11C146EACB8}" srcOrd="0" destOrd="0" presId="urn:microsoft.com/office/officeart/2005/8/layout/radial1"/>
    <dgm:cxn modelId="{00A612FA-E615-444F-879C-0A6B0E3F3961}" type="presParOf" srcId="{517F6271-C9AE-C64B-932B-70EE43EDFDB4}" destId="{297D0762-BA69-FE41-A67F-10B971DF4DD1}" srcOrd="2" destOrd="0" presId="urn:microsoft.com/office/officeart/2005/8/layout/radial1"/>
    <dgm:cxn modelId="{6B9290E4-15B9-F347-AD2A-E110098B44B3}" type="presParOf" srcId="{517F6271-C9AE-C64B-932B-70EE43EDFDB4}" destId="{E8B030B3-BC24-FB4B-9BE8-6E90982C142F}" srcOrd="3" destOrd="0" presId="urn:microsoft.com/office/officeart/2005/8/layout/radial1"/>
    <dgm:cxn modelId="{AC03EDCE-A9BF-F146-96A8-783EA63FF9BB}" type="presParOf" srcId="{E8B030B3-BC24-FB4B-9BE8-6E90982C142F}" destId="{B1A959F2-9839-E64A-8038-55CC3971DFEB}" srcOrd="0" destOrd="0" presId="urn:microsoft.com/office/officeart/2005/8/layout/radial1"/>
    <dgm:cxn modelId="{6B188860-1AEC-E54B-A94E-AD93174A1A8E}" type="presParOf" srcId="{517F6271-C9AE-C64B-932B-70EE43EDFDB4}" destId="{869A18CD-BDFE-F44B-B0CB-98B8AF1F6D6A}" srcOrd="4" destOrd="0" presId="urn:microsoft.com/office/officeart/2005/8/layout/radial1"/>
    <dgm:cxn modelId="{9FCCB1DB-41DF-124E-B6D3-1B3F01F6FE0B}" type="presParOf" srcId="{517F6271-C9AE-C64B-932B-70EE43EDFDB4}" destId="{99A68F83-2D4F-3C4E-8559-B25A32BFE734}" srcOrd="5" destOrd="0" presId="urn:microsoft.com/office/officeart/2005/8/layout/radial1"/>
    <dgm:cxn modelId="{493A4133-21BE-6C44-8BAE-0C69BEA05005}" type="presParOf" srcId="{99A68F83-2D4F-3C4E-8559-B25A32BFE734}" destId="{D4650C6D-AF50-4C42-95DF-75BBE9E497B1}" srcOrd="0" destOrd="0" presId="urn:microsoft.com/office/officeart/2005/8/layout/radial1"/>
    <dgm:cxn modelId="{B3788BC9-6E39-2E4A-A3E3-AF0FDDCCE7F2}" type="presParOf" srcId="{517F6271-C9AE-C64B-932B-70EE43EDFDB4}" destId="{FB16683C-6441-144C-8949-A3E4C95A45AE}" srcOrd="6" destOrd="0" presId="urn:microsoft.com/office/officeart/2005/8/layout/radial1"/>
    <dgm:cxn modelId="{25C33400-001F-6740-8383-55F6AF4B0014}" type="presParOf" srcId="{517F6271-C9AE-C64B-932B-70EE43EDFDB4}" destId="{F80E9E04-465A-FF47-9D9A-21E3CE00C281}" srcOrd="7" destOrd="0" presId="urn:microsoft.com/office/officeart/2005/8/layout/radial1"/>
    <dgm:cxn modelId="{78B73434-6BC4-3242-86E4-98B114121C0C}" type="presParOf" srcId="{F80E9E04-465A-FF47-9D9A-21E3CE00C281}" destId="{9D2AE32C-78C8-3348-A224-E225BC00107F}" srcOrd="0" destOrd="0" presId="urn:microsoft.com/office/officeart/2005/8/layout/radial1"/>
    <dgm:cxn modelId="{3E83B41C-AECE-CA4E-9311-90F9C0E188AA}" type="presParOf" srcId="{517F6271-C9AE-C64B-932B-70EE43EDFDB4}" destId="{02841EE5-FFA6-B941-99D9-6A6716A87837}" srcOrd="8" destOrd="0" presId="urn:microsoft.com/office/officeart/2005/8/layout/radial1"/>
    <dgm:cxn modelId="{82EB5760-0DE3-244A-B73C-BBC800E06681}" type="presParOf" srcId="{517F6271-C9AE-C64B-932B-70EE43EDFDB4}" destId="{81E99544-A2D9-4940-B434-191CE2D6D41E}" srcOrd="9" destOrd="0" presId="urn:microsoft.com/office/officeart/2005/8/layout/radial1"/>
    <dgm:cxn modelId="{1C1CCC10-DC47-1649-BD23-9842DFB8DD63}" type="presParOf" srcId="{81E99544-A2D9-4940-B434-191CE2D6D41E}" destId="{74E048BA-DD5E-F548-93E1-DD53C7FA30BB}" srcOrd="0" destOrd="0" presId="urn:microsoft.com/office/officeart/2005/8/layout/radial1"/>
    <dgm:cxn modelId="{233917D8-47AE-6446-B930-9AA8C2DC18B4}" type="presParOf" srcId="{517F6271-C9AE-C64B-932B-70EE43EDFDB4}" destId="{7C86C436-25EE-3B4E-9432-B6207B171A2B}" srcOrd="10" destOrd="0" presId="urn:microsoft.com/office/officeart/2005/8/layout/radial1"/>
    <dgm:cxn modelId="{BDEDB482-E0FB-FE43-8EC1-5BDC51FEF65D}" type="presParOf" srcId="{517F6271-C9AE-C64B-932B-70EE43EDFDB4}" destId="{E23A4C56-24A9-2448-B878-05EE66B5632D}" srcOrd="11" destOrd="0" presId="urn:microsoft.com/office/officeart/2005/8/layout/radial1"/>
    <dgm:cxn modelId="{85F7BE0C-2372-C442-82F7-E15966657A76}" type="presParOf" srcId="{E23A4C56-24A9-2448-B878-05EE66B5632D}" destId="{C264BD64-A4CC-A746-A531-01AAE69B4E98}" srcOrd="0" destOrd="0" presId="urn:microsoft.com/office/officeart/2005/8/layout/radial1"/>
    <dgm:cxn modelId="{EDD8E5FD-6EAB-7149-A424-330AE878DF31}" type="presParOf" srcId="{517F6271-C9AE-C64B-932B-70EE43EDFDB4}" destId="{401617CE-D29A-D24A-98C3-B510F4940F06}" srcOrd="12" destOrd="0" presId="urn:microsoft.com/office/officeart/2005/8/layout/radial1"/>
    <dgm:cxn modelId="{FC1D575B-8D19-B648-8FE2-B81A60E6DC0E}" type="presParOf" srcId="{517F6271-C9AE-C64B-932B-70EE43EDFDB4}" destId="{B496A11A-88C3-6D4F-A2C5-627CA5D1BDC1}" srcOrd="13" destOrd="0" presId="urn:microsoft.com/office/officeart/2005/8/layout/radial1"/>
    <dgm:cxn modelId="{67307A61-7B2B-5C44-B9F7-B27723BF92D9}" type="presParOf" srcId="{B496A11A-88C3-6D4F-A2C5-627CA5D1BDC1}" destId="{9E9A2A94-E93D-444B-8F48-291499EF5346}" srcOrd="0" destOrd="0" presId="urn:microsoft.com/office/officeart/2005/8/layout/radial1"/>
    <dgm:cxn modelId="{CB5FFFF4-9966-434E-9835-269A8088D7B0}" type="presParOf" srcId="{517F6271-C9AE-C64B-932B-70EE43EDFDB4}" destId="{A327A50D-A7D9-F348-941C-7E63AB03D068}" srcOrd="14" destOrd="0" presId="urn:microsoft.com/office/officeart/2005/8/layout/radial1"/>
    <dgm:cxn modelId="{1AC8137E-1EB1-2D40-8B2B-F613C17D9889}" type="presParOf" srcId="{517F6271-C9AE-C64B-932B-70EE43EDFDB4}" destId="{DBB14D50-CF83-0642-8A4C-AAA76F4154E9}" srcOrd="15" destOrd="0" presId="urn:microsoft.com/office/officeart/2005/8/layout/radial1"/>
    <dgm:cxn modelId="{4FA235C5-E6FA-B34B-8324-3AF1989AB01B}" type="presParOf" srcId="{DBB14D50-CF83-0642-8A4C-AAA76F4154E9}" destId="{960CD6D0-99FE-974A-9962-65A3DE95A3C2}" srcOrd="0" destOrd="0" presId="urn:microsoft.com/office/officeart/2005/8/layout/radial1"/>
    <dgm:cxn modelId="{FE6F1914-2CE2-024C-8D53-C5D9B6029606}" type="presParOf" srcId="{517F6271-C9AE-C64B-932B-70EE43EDFDB4}" destId="{FB0AAEE1-D5EF-3340-8899-A364C28A8831}" srcOrd="16" destOrd="0" presId="urn:microsoft.com/office/officeart/2005/8/layout/radial1"/>
    <dgm:cxn modelId="{37DA3DDF-D4C0-FE4A-A400-423D04A094FC}" type="presParOf" srcId="{517F6271-C9AE-C64B-932B-70EE43EDFDB4}" destId="{CEA3B335-817F-8E4E-82D5-EC96A361EA08}" srcOrd="17" destOrd="0" presId="urn:microsoft.com/office/officeart/2005/8/layout/radial1"/>
    <dgm:cxn modelId="{4241A86D-06A8-3E4E-AEF4-4B73C0E36AE7}" type="presParOf" srcId="{CEA3B335-817F-8E4E-82D5-EC96A361EA08}" destId="{1E329D89-64D8-864B-A991-B432C9295B50}" srcOrd="0" destOrd="0" presId="urn:microsoft.com/office/officeart/2005/8/layout/radial1"/>
    <dgm:cxn modelId="{CEA6FF30-6211-7748-B183-F8C4DEF4E304}" type="presParOf" srcId="{517F6271-C9AE-C64B-932B-70EE43EDFDB4}" destId="{2CF5AAFF-3975-F845-98D0-B5DF14358E84}" srcOrd="18" destOrd="0" presId="urn:microsoft.com/office/officeart/2005/8/layout/radial1"/>
    <dgm:cxn modelId="{6D852033-B8CB-4122-891D-54272CC7211D}" type="presParOf" srcId="{517F6271-C9AE-C64B-932B-70EE43EDFDB4}" destId="{1B8E8E9F-F126-405F-BB5F-F85E68474161}" srcOrd="19" destOrd="0" presId="urn:microsoft.com/office/officeart/2005/8/layout/radial1"/>
    <dgm:cxn modelId="{4D3FA374-47F0-45A2-A894-CFE04735A01F}" type="presParOf" srcId="{1B8E8E9F-F126-405F-BB5F-F85E68474161}" destId="{5B136BF9-1BA6-442A-8322-9AE4B4EE4B8C}" srcOrd="0" destOrd="0" presId="urn:microsoft.com/office/officeart/2005/8/layout/radial1"/>
    <dgm:cxn modelId="{2BC17BCF-C812-4AA9-AE58-62FEF0FA0E1C}" type="presParOf" srcId="{517F6271-C9AE-C64B-932B-70EE43EDFDB4}" destId="{F255016D-8510-4A8D-ABB5-42DE81F949A5}" srcOrd="20" destOrd="0" presId="urn:microsoft.com/office/officeart/2005/8/layout/radial1"/>
    <dgm:cxn modelId="{E1D41D76-635B-4D7F-8438-94A7883BBF9E}" type="presParOf" srcId="{517F6271-C9AE-C64B-932B-70EE43EDFDB4}" destId="{1DE18513-56E2-4B3A-A51D-11B4D1BED2FE}" srcOrd="21" destOrd="0" presId="urn:microsoft.com/office/officeart/2005/8/layout/radial1"/>
    <dgm:cxn modelId="{E9E05761-08A6-49B7-A954-1A200D52ADE3}" type="presParOf" srcId="{1DE18513-56E2-4B3A-A51D-11B4D1BED2FE}" destId="{6A8C24AB-CE21-4CDB-B7DD-10DC82647E16}" srcOrd="0" destOrd="0" presId="urn:microsoft.com/office/officeart/2005/8/layout/radial1"/>
    <dgm:cxn modelId="{1F7492F2-6DF4-45A3-BF5D-3FA5183F8B3B}" type="presParOf" srcId="{517F6271-C9AE-C64B-932B-70EE43EDFDB4}" destId="{35E4D6B5-B439-45E7-BC18-B267D8A59A0B}" srcOrd="22" destOrd="0" presId="urn:microsoft.com/office/officeart/2005/8/layout/radial1"/>
    <dgm:cxn modelId="{54BDDA9D-52DF-476B-A473-BDB0A4F3DCCB}" type="presParOf" srcId="{517F6271-C9AE-C64B-932B-70EE43EDFDB4}" destId="{1DF0A316-4DCD-408C-915A-B1566D2CB54B}" srcOrd="23" destOrd="0" presId="urn:microsoft.com/office/officeart/2005/8/layout/radial1"/>
    <dgm:cxn modelId="{19454B19-72E4-4D91-8145-3F6ABF12D35E}" type="presParOf" srcId="{1DF0A316-4DCD-408C-915A-B1566D2CB54B}" destId="{E83DC9DD-790D-488A-BB20-C03DAAD3FE61}" srcOrd="0" destOrd="0" presId="urn:microsoft.com/office/officeart/2005/8/layout/radial1"/>
    <dgm:cxn modelId="{38C5EE1D-3D44-46A1-80FB-590BDEC7E963}" type="presParOf" srcId="{517F6271-C9AE-C64B-932B-70EE43EDFDB4}" destId="{7D949F6E-3A1E-4ED0-B7B7-0462C17FACD3}" srcOrd="24"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F9CA7-FD69-FF46-8BAC-05F6F68C73EE}">
      <dsp:nvSpPr>
        <dsp:cNvPr id="0" name=""/>
        <dsp:cNvSpPr/>
      </dsp:nvSpPr>
      <dsp:spPr>
        <a:xfrm>
          <a:off x="3853865" y="2147916"/>
          <a:ext cx="2402904" cy="1329128"/>
        </a:xfrm>
        <a:prstGeom prst="ellipse">
          <a:avLst/>
        </a:prstGeom>
        <a:solidFill>
          <a:schemeClr val="accent5">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mn-lt"/>
            </a:rPr>
            <a:t>Rapporto riesame triennale 2019/2022</a:t>
          </a:r>
        </a:p>
      </dsp:txBody>
      <dsp:txXfrm>
        <a:off x="4205762" y="2342562"/>
        <a:ext cx="1699110" cy="939836"/>
      </dsp:txXfrm>
    </dsp:sp>
    <dsp:sp modelId="{882A0E98-1F59-3C49-8C4F-A1AE2BBDFA5E}">
      <dsp:nvSpPr>
        <dsp:cNvPr id="0" name=""/>
        <dsp:cNvSpPr/>
      </dsp:nvSpPr>
      <dsp:spPr>
        <a:xfrm rot="18720383">
          <a:off x="5428485" y="1845292"/>
          <a:ext cx="982817" cy="14388"/>
        </a:xfrm>
        <a:custGeom>
          <a:avLst/>
          <a:gdLst/>
          <a:ahLst/>
          <a:cxnLst/>
          <a:rect l="0" t="0" r="0" b="0"/>
          <a:pathLst>
            <a:path>
              <a:moveTo>
                <a:pt x="0" y="7194"/>
              </a:moveTo>
              <a:lnTo>
                <a:pt x="982817"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895323" y="1827916"/>
        <a:ext cx="49140" cy="49140"/>
      </dsp:txXfrm>
    </dsp:sp>
    <dsp:sp modelId="{297D0762-BA69-FE41-A67F-10B971DF4DD1}">
      <dsp:nvSpPr>
        <dsp:cNvPr id="0" name=""/>
        <dsp:cNvSpPr/>
      </dsp:nvSpPr>
      <dsp:spPr>
        <a:xfrm>
          <a:off x="5915950" y="191730"/>
          <a:ext cx="1698352" cy="1444481"/>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Erasmus</a:t>
          </a:r>
          <a:r>
            <a:rPr lang="it-IT" sz="1200" kern="1200" dirty="0">
              <a:solidFill>
                <a:schemeClr val="tx1"/>
              </a:solidFill>
            </a:rPr>
            <a:t>: incontri informativi e </a:t>
          </a:r>
          <a:r>
            <a:rPr lang="it-IT" sz="1200" i="1" u="none" kern="1200" dirty="0">
              <a:solidFill>
                <a:schemeClr val="tx1"/>
              </a:solidFill>
            </a:rPr>
            <a:t>survey</a:t>
          </a:r>
          <a:r>
            <a:rPr lang="it-IT" sz="1200" kern="1200" dirty="0">
              <a:solidFill>
                <a:schemeClr val="tx1"/>
              </a:solidFill>
            </a:rPr>
            <a:t>, meeting di restituzione Erasmus </a:t>
          </a:r>
        </a:p>
      </dsp:txBody>
      <dsp:txXfrm>
        <a:off x="6164668" y="403269"/>
        <a:ext cx="1200916" cy="1021403"/>
      </dsp:txXfrm>
    </dsp:sp>
    <dsp:sp modelId="{E8B030B3-BC24-FB4B-9BE8-6E90982C142F}">
      <dsp:nvSpPr>
        <dsp:cNvPr id="0" name=""/>
        <dsp:cNvSpPr/>
      </dsp:nvSpPr>
      <dsp:spPr>
        <a:xfrm rot="16314510">
          <a:off x="4843391" y="1898837"/>
          <a:ext cx="484263" cy="14388"/>
        </a:xfrm>
        <a:custGeom>
          <a:avLst/>
          <a:gdLst/>
          <a:ahLst/>
          <a:cxnLst/>
          <a:rect l="0" t="0" r="0" b="0"/>
          <a:pathLst>
            <a:path>
              <a:moveTo>
                <a:pt x="0" y="7194"/>
              </a:moveTo>
              <a:lnTo>
                <a:pt x="484263"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073416" y="1893925"/>
        <a:ext cx="24213" cy="24213"/>
      </dsp:txXfrm>
    </dsp:sp>
    <dsp:sp modelId="{869A18CD-BDFE-F44B-B0CB-98B8AF1F6D6A}">
      <dsp:nvSpPr>
        <dsp:cNvPr id="0" name=""/>
        <dsp:cNvSpPr/>
      </dsp:nvSpPr>
      <dsp:spPr>
        <a:xfrm>
          <a:off x="4106176" y="95358"/>
          <a:ext cx="2027082" cy="1568936"/>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Attività seminariale/didattica</a:t>
          </a:r>
          <a:r>
            <a:rPr lang="it-IT" sz="1200" kern="1200" dirty="0">
              <a:solidFill>
                <a:schemeClr val="tx1"/>
              </a:solidFill>
            </a:rPr>
            <a:t>: </a:t>
          </a:r>
          <a:r>
            <a:rPr lang="it-IT" sz="1200" i="1" kern="1200" dirty="0">
              <a:solidFill>
                <a:schemeClr val="tx1"/>
              </a:solidFill>
            </a:rPr>
            <a:t>breast care </a:t>
          </a:r>
          <a:r>
            <a:rPr lang="it-IT" sz="1200" kern="1200" dirty="0">
              <a:solidFill>
                <a:schemeClr val="tx1"/>
              </a:solidFill>
            </a:rPr>
            <a:t>e Codice Deontologico, avviata progettazione multi professionale del corso 'sicurezza'</a:t>
          </a:r>
        </a:p>
      </dsp:txBody>
      <dsp:txXfrm>
        <a:off x="4403035" y="325123"/>
        <a:ext cx="1433364" cy="1109406"/>
      </dsp:txXfrm>
    </dsp:sp>
    <dsp:sp modelId="{99A68F83-2D4F-3C4E-8559-B25A32BFE734}">
      <dsp:nvSpPr>
        <dsp:cNvPr id="0" name=""/>
        <dsp:cNvSpPr/>
      </dsp:nvSpPr>
      <dsp:spPr>
        <a:xfrm rot="19939462">
          <a:off x="5823901" y="1928820"/>
          <a:ext cx="1805129" cy="14388"/>
        </a:xfrm>
        <a:custGeom>
          <a:avLst/>
          <a:gdLst/>
          <a:ahLst/>
          <a:cxnLst/>
          <a:rect l="0" t="0" r="0" b="0"/>
          <a:pathLst>
            <a:path>
              <a:moveTo>
                <a:pt x="0" y="7194"/>
              </a:moveTo>
              <a:lnTo>
                <a:pt x="180512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a:off x="6681338" y="1890886"/>
        <a:ext cx="90256" cy="90256"/>
      </dsp:txXfrm>
    </dsp:sp>
    <dsp:sp modelId="{FB16683C-6441-144C-8949-A3E4C95A45AE}">
      <dsp:nvSpPr>
        <dsp:cNvPr id="0" name=""/>
        <dsp:cNvSpPr/>
      </dsp:nvSpPr>
      <dsp:spPr>
        <a:xfrm>
          <a:off x="7337043" y="173685"/>
          <a:ext cx="2213083" cy="1723506"/>
        </a:xfrm>
        <a:prstGeom prst="ellipse">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Syllabus: </a:t>
          </a:r>
          <a:r>
            <a:rPr lang="it-IT" sz="1200" b="0" kern="1200" dirty="0">
              <a:solidFill>
                <a:schemeClr val="tx1"/>
              </a:solidFill>
            </a:rPr>
            <a:t>traduzione, validazione e caricamento web entro il 30 settembre di 20 Syllabus (es. Patologia Clinica, Infermieristica Preventiva, Sicurezza nell'assistenza) </a:t>
          </a:r>
        </a:p>
      </dsp:txBody>
      <dsp:txXfrm>
        <a:off x="7661142" y="426087"/>
        <a:ext cx="1564885" cy="1218702"/>
      </dsp:txXfrm>
    </dsp:sp>
    <dsp:sp modelId="{F80E9E04-465A-FF47-9D9A-21E3CE00C281}">
      <dsp:nvSpPr>
        <dsp:cNvPr id="0" name=""/>
        <dsp:cNvSpPr/>
      </dsp:nvSpPr>
      <dsp:spPr>
        <a:xfrm rot="21406354">
          <a:off x="6249316" y="2693182"/>
          <a:ext cx="1588113" cy="14388"/>
        </a:xfrm>
        <a:custGeom>
          <a:avLst/>
          <a:gdLst/>
          <a:ahLst/>
          <a:cxnLst/>
          <a:rect l="0" t="0" r="0" b="0"/>
          <a:pathLst>
            <a:path>
              <a:moveTo>
                <a:pt x="0" y="7194"/>
              </a:moveTo>
              <a:lnTo>
                <a:pt x="1588113"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7003670" y="2660673"/>
        <a:ext cx="79405" cy="79405"/>
      </dsp:txXfrm>
    </dsp:sp>
    <dsp:sp modelId="{02841EE5-FFA6-B941-99D9-6A6716A87837}">
      <dsp:nvSpPr>
        <dsp:cNvPr id="0" name=""/>
        <dsp:cNvSpPr/>
      </dsp:nvSpPr>
      <dsp:spPr>
        <a:xfrm>
          <a:off x="7834281" y="1913093"/>
          <a:ext cx="1665148" cy="1391473"/>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Badge</a:t>
          </a:r>
          <a:r>
            <a:rPr lang="it-IT" sz="1200" kern="1200" dirty="0">
              <a:solidFill>
                <a:schemeClr val="tx1"/>
              </a:solidFill>
            </a:rPr>
            <a:t> per tutti gli studenti Ud/Pn,  mappato la disponibilità di </a:t>
          </a:r>
          <a:r>
            <a:rPr lang="it-IT" sz="1200" b="1" kern="1200" dirty="0">
              <a:solidFill>
                <a:schemeClr val="tx1"/>
              </a:solidFill>
            </a:rPr>
            <a:t>stipetti/spogliatoi</a:t>
          </a:r>
          <a:endParaRPr lang="it-IT" sz="1200" kern="1200" dirty="0">
            <a:solidFill>
              <a:schemeClr val="tx1"/>
            </a:solidFill>
          </a:endParaRPr>
        </a:p>
      </dsp:txBody>
      <dsp:txXfrm>
        <a:off x="8078136" y="2116870"/>
        <a:ext cx="1177438" cy="983919"/>
      </dsp:txXfrm>
    </dsp:sp>
    <dsp:sp modelId="{81E99544-A2D9-4940-B434-191CE2D6D41E}">
      <dsp:nvSpPr>
        <dsp:cNvPr id="0" name=""/>
        <dsp:cNvSpPr/>
      </dsp:nvSpPr>
      <dsp:spPr>
        <a:xfrm rot="1064497">
          <a:off x="6061966" y="3351770"/>
          <a:ext cx="1402854" cy="14388"/>
        </a:xfrm>
        <a:custGeom>
          <a:avLst/>
          <a:gdLst/>
          <a:ahLst/>
          <a:cxnLst/>
          <a:rect l="0" t="0" r="0" b="0"/>
          <a:pathLst>
            <a:path>
              <a:moveTo>
                <a:pt x="0" y="7194"/>
              </a:moveTo>
              <a:lnTo>
                <a:pt x="1402854"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6728322" y="3323893"/>
        <a:ext cx="70142" cy="70142"/>
      </dsp:txXfrm>
    </dsp:sp>
    <dsp:sp modelId="{7C86C436-25EE-3B4E-9432-B6207B171A2B}">
      <dsp:nvSpPr>
        <dsp:cNvPr id="0" name=""/>
        <dsp:cNvSpPr/>
      </dsp:nvSpPr>
      <dsp:spPr>
        <a:xfrm>
          <a:off x="7337510" y="3029757"/>
          <a:ext cx="2364203" cy="1782187"/>
        </a:xfrm>
        <a:prstGeom prst="ellipse">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Sede Pn</a:t>
          </a:r>
          <a:r>
            <a:rPr lang="it-IT" sz="1200" kern="1200" dirty="0">
              <a:solidFill>
                <a:schemeClr val="tx1"/>
              </a:solidFill>
            </a:rPr>
            <a:t>: ricognizione risorse per avviare </a:t>
          </a:r>
          <a:r>
            <a:rPr lang="it-IT" sz="1200" b="0" kern="1200" dirty="0">
              <a:solidFill>
                <a:schemeClr val="tx1"/>
              </a:solidFill>
            </a:rPr>
            <a:t>connessioni aule </a:t>
          </a:r>
          <a:r>
            <a:rPr lang="it-IT" sz="1200" kern="1200" dirty="0">
              <a:solidFill>
                <a:schemeClr val="tx1"/>
              </a:solidFill>
            </a:rPr>
            <a:t>tra le sedi di Ud e Pn, potenziate le attività di laboratorio professionale degli studenti, riduzione spostamenti a Ud</a:t>
          </a:r>
        </a:p>
      </dsp:txBody>
      <dsp:txXfrm>
        <a:off x="7683740" y="3290752"/>
        <a:ext cx="1671743" cy="1260197"/>
      </dsp:txXfrm>
    </dsp:sp>
    <dsp:sp modelId="{E23A4C56-24A9-2448-B878-05EE66B5632D}">
      <dsp:nvSpPr>
        <dsp:cNvPr id="0" name=""/>
        <dsp:cNvSpPr/>
      </dsp:nvSpPr>
      <dsp:spPr>
        <a:xfrm rot="3009981">
          <a:off x="5296368" y="3969109"/>
          <a:ext cx="1459537" cy="14388"/>
        </a:xfrm>
        <a:custGeom>
          <a:avLst/>
          <a:gdLst/>
          <a:ahLst/>
          <a:cxnLst/>
          <a:rect l="0" t="0" r="0" b="0"/>
          <a:pathLst>
            <a:path>
              <a:moveTo>
                <a:pt x="0" y="7194"/>
              </a:moveTo>
              <a:lnTo>
                <a:pt x="1459537"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989648" y="3939815"/>
        <a:ext cx="72976" cy="72976"/>
      </dsp:txXfrm>
    </dsp:sp>
    <dsp:sp modelId="{401617CE-D29A-D24A-98C3-B510F4940F06}">
      <dsp:nvSpPr>
        <dsp:cNvPr id="0" name=""/>
        <dsp:cNvSpPr/>
      </dsp:nvSpPr>
      <dsp:spPr>
        <a:xfrm>
          <a:off x="6158776" y="4379483"/>
          <a:ext cx="1694922" cy="1543538"/>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Attivazione dell’</a:t>
          </a:r>
          <a:r>
            <a:rPr lang="it-IT" sz="1200" b="1" kern="1200" dirty="0">
              <a:solidFill>
                <a:schemeClr val="tx1"/>
              </a:solidFill>
            </a:rPr>
            <a:t>account Twitter</a:t>
          </a:r>
          <a:r>
            <a:rPr lang="it-IT" sz="1200" kern="1200" dirty="0">
              <a:solidFill>
                <a:schemeClr val="tx1"/>
              </a:solidFill>
            </a:rPr>
            <a:t>, definizione di un comitato scientifico ed editoriale</a:t>
          </a:r>
        </a:p>
      </dsp:txBody>
      <dsp:txXfrm>
        <a:off x="6406992" y="4605529"/>
        <a:ext cx="1198490" cy="1091446"/>
      </dsp:txXfrm>
    </dsp:sp>
    <dsp:sp modelId="{B496A11A-88C3-6D4F-A2C5-627CA5D1BDC1}">
      <dsp:nvSpPr>
        <dsp:cNvPr id="0" name=""/>
        <dsp:cNvSpPr/>
      </dsp:nvSpPr>
      <dsp:spPr>
        <a:xfrm rot="4649052">
          <a:off x="4821350" y="3938987"/>
          <a:ext cx="971261" cy="14388"/>
        </a:xfrm>
        <a:custGeom>
          <a:avLst/>
          <a:gdLst/>
          <a:ahLst/>
          <a:cxnLst/>
          <a:rect l="0" t="0" r="0" b="0"/>
          <a:pathLst>
            <a:path>
              <a:moveTo>
                <a:pt x="0" y="7194"/>
              </a:moveTo>
              <a:lnTo>
                <a:pt x="971261"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282699" y="3921900"/>
        <a:ext cx="48563" cy="48563"/>
      </dsp:txXfrm>
    </dsp:sp>
    <dsp:sp modelId="{A327A50D-A7D9-F348-941C-7E63AB03D068}">
      <dsp:nvSpPr>
        <dsp:cNvPr id="0" name=""/>
        <dsp:cNvSpPr/>
      </dsp:nvSpPr>
      <dsp:spPr>
        <a:xfrm>
          <a:off x="4767355" y="4403835"/>
          <a:ext cx="1623718" cy="153741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Attivazione ed insediamento del </a:t>
          </a:r>
          <a:r>
            <a:rPr lang="it-IT" sz="1200" b="1" kern="1200" dirty="0">
              <a:solidFill>
                <a:schemeClr val="tx1"/>
              </a:solidFill>
            </a:rPr>
            <a:t>Comitato di Indirizzamento </a:t>
          </a:r>
          <a:r>
            <a:rPr lang="it-IT" sz="1200" kern="1200" dirty="0">
              <a:solidFill>
                <a:schemeClr val="tx1"/>
              </a:solidFill>
            </a:rPr>
            <a:t>il 4 settembre 2019</a:t>
          </a:r>
        </a:p>
      </dsp:txBody>
      <dsp:txXfrm>
        <a:off x="5005143" y="4628985"/>
        <a:ext cx="1148142" cy="1087118"/>
      </dsp:txXfrm>
    </dsp:sp>
    <dsp:sp modelId="{DBB14D50-CF83-0642-8A4C-AAA76F4154E9}">
      <dsp:nvSpPr>
        <dsp:cNvPr id="0" name=""/>
        <dsp:cNvSpPr/>
      </dsp:nvSpPr>
      <dsp:spPr>
        <a:xfrm rot="12338836">
          <a:off x="2201691" y="1926618"/>
          <a:ext cx="2047159" cy="14388"/>
        </a:xfrm>
        <a:custGeom>
          <a:avLst/>
          <a:gdLst/>
          <a:ahLst/>
          <a:cxnLst/>
          <a:rect l="0" t="0" r="0" b="0"/>
          <a:pathLst>
            <a:path>
              <a:moveTo>
                <a:pt x="0" y="7194"/>
              </a:moveTo>
              <a:lnTo>
                <a:pt x="204715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rot="10800000">
        <a:off x="3174092" y="1882633"/>
        <a:ext cx="102357" cy="102357"/>
      </dsp:txXfrm>
    </dsp:sp>
    <dsp:sp modelId="{FB0AAEE1-D5EF-3340-8899-A364C28A8831}">
      <dsp:nvSpPr>
        <dsp:cNvPr id="0" name=""/>
        <dsp:cNvSpPr/>
      </dsp:nvSpPr>
      <dsp:spPr>
        <a:xfrm>
          <a:off x="170163" y="83785"/>
          <a:ext cx="2291031" cy="186633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Programma di sorveglianza dei cambiamenti              </a:t>
          </a:r>
        </a:p>
        <a:p>
          <a:pPr marL="0" lvl="0" indent="0" algn="ctr" defTabSz="533400">
            <a:lnSpc>
              <a:spcPct val="90000"/>
            </a:lnSpc>
            <a:spcBef>
              <a:spcPct val="0"/>
            </a:spcBef>
            <a:spcAft>
              <a:spcPct val="35000"/>
            </a:spcAft>
            <a:buNone/>
          </a:pPr>
          <a:r>
            <a:rPr lang="it-IT" sz="1200" kern="1200" dirty="0">
              <a:solidFill>
                <a:schemeClr val="tx1"/>
              </a:solidFill>
            </a:rPr>
            <a:t>(es. questionari post-seminari e laboratori, miglioramento di alcuni moduli di insegnamento, raccolta dati esami OSCE) </a:t>
          </a:r>
        </a:p>
      </dsp:txBody>
      <dsp:txXfrm>
        <a:off x="505677" y="357103"/>
        <a:ext cx="1620003" cy="1319697"/>
      </dsp:txXfrm>
    </dsp:sp>
    <dsp:sp modelId="{CEA3B335-817F-8E4E-82D5-EC96A361EA08}">
      <dsp:nvSpPr>
        <dsp:cNvPr id="0" name=""/>
        <dsp:cNvSpPr/>
      </dsp:nvSpPr>
      <dsp:spPr>
        <a:xfrm rot="13840571">
          <a:off x="3814217" y="1847090"/>
          <a:ext cx="912319" cy="14388"/>
        </a:xfrm>
        <a:custGeom>
          <a:avLst/>
          <a:gdLst/>
          <a:ahLst/>
          <a:cxnLst/>
          <a:rect l="0" t="0" r="0" b="0"/>
          <a:pathLst>
            <a:path>
              <a:moveTo>
                <a:pt x="0" y="7194"/>
              </a:moveTo>
              <a:lnTo>
                <a:pt x="912319"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4247569" y="1831476"/>
        <a:ext cx="45615" cy="45615"/>
      </dsp:txXfrm>
    </dsp:sp>
    <dsp:sp modelId="{2CF5AAFF-3975-F845-98D0-B5DF14358E84}">
      <dsp:nvSpPr>
        <dsp:cNvPr id="0" name=""/>
        <dsp:cNvSpPr/>
      </dsp:nvSpPr>
      <dsp:spPr>
        <a:xfrm>
          <a:off x="2544602" y="166826"/>
          <a:ext cx="1872044" cy="1446771"/>
        </a:xfrm>
        <a:prstGeom prst="ellipse">
          <a:avLst/>
        </a:prstGeom>
        <a:solidFill>
          <a:schemeClr val="accent1"/>
        </a:solidFill>
        <a:ln>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CSAF</a:t>
          </a:r>
          <a:r>
            <a:rPr lang="it-IT" sz="1200" kern="1200" dirty="0">
              <a:solidFill>
                <a:schemeClr val="tx1"/>
              </a:solidFill>
            </a:rPr>
            <a:t>: laboratorio sul prelievo venoso, simulazioni cliniche per neolaureati, seminario sulla simulazione</a:t>
          </a:r>
        </a:p>
      </dsp:txBody>
      <dsp:txXfrm>
        <a:off x="2818756" y="378701"/>
        <a:ext cx="1323736" cy="1023021"/>
      </dsp:txXfrm>
    </dsp:sp>
    <dsp:sp modelId="{1B8E8E9F-F126-405F-BB5F-F85E68474161}">
      <dsp:nvSpPr>
        <dsp:cNvPr id="0" name=""/>
        <dsp:cNvSpPr/>
      </dsp:nvSpPr>
      <dsp:spPr>
        <a:xfrm rot="7793488">
          <a:off x="3777466" y="3770144"/>
          <a:ext cx="942698" cy="14388"/>
        </a:xfrm>
        <a:custGeom>
          <a:avLst/>
          <a:gdLst/>
          <a:ahLst/>
          <a:cxnLst/>
          <a:rect l="0" t="0" r="0" b="0"/>
          <a:pathLst>
            <a:path>
              <a:moveTo>
                <a:pt x="0" y="7194"/>
              </a:moveTo>
              <a:lnTo>
                <a:pt x="942698"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4225248" y="3753771"/>
        <a:ext cx="47134" cy="47134"/>
      </dsp:txXfrm>
    </dsp:sp>
    <dsp:sp modelId="{F255016D-8510-4A8D-ABB5-42DE81F949A5}">
      <dsp:nvSpPr>
        <dsp:cNvPr id="0" name=""/>
        <dsp:cNvSpPr/>
      </dsp:nvSpPr>
      <dsp:spPr>
        <a:xfrm>
          <a:off x="2065499" y="3971353"/>
          <a:ext cx="2410935" cy="1951668"/>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solidFill>
                <a:schemeClr val="tx1"/>
              </a:solidFill>
            </a:rPr>
            <a:t>Incontri di orientamento:                    a Pn, </a:t>
          </a:r>
          <a:r>
            <a:rPr lang="it-IT" sz="1200" kern="1200" dirty="0">
              <a:solidFill>
                <a:schemeClr val="tx1"/>
              </a:solidFill>
            </a:rPr>
            <a:t>scuole superiori, </a:t>
          </a:r>
          <a:r>
            <a:rPr lang="it-IT" sz="1200" i="1" kern="1200" dirty="0">
              <a:solidFill>
                <a:schemeClr val="tx1"/>
              </a:solidFill>
            </a:rPr>
            <a:t>workshop</a:t>
          </a:r>
          <a:r>
            <a:rPr lang="it-IT" sz="1200" kern="1200" dirty="0">
              <a:solidFill>
                <a:schemeClr val="tx1"/>
              </a:solidFill>
            </a:rPr>
            <a:t> Punto Incontro presso la Fiera di Pn, </a:t>
          </a:r>
          <a:r>
            <a:rPr lang="it-IT" sz="1200" i="1" kern="1200" dirty="0">
              <a:solidFill>
                <a:schemeClr val="tx1"/>
              </a:solidFill>
            </a:rPr>
            <a:t>Student Day</a:t>
          </a:r>
          <a:r>
            <a:rPr lang="it-IT" sz="1200" kern="1200" dirty="0">
              <a:solidFill>
                <a:schemeClr val="tx1"/>
              </a:solidFill>
            </a:rPr>
            <a:t>, Porte Aperte Pn 2019;                                                   </a:t>
          </a:r>
          <a:r>
            <a:rPr lang="it-IT" sz="1200" b="1" kern="1200" dirty="0">
              <a:solidFill>
                <a:schemeClr val="tx1"/>
              </a:solidFill>
            </a:rPr>
            <a:t>a Ud</a:t>
          </a:r>
          <a:r>
            <a:rPr lang="it-IT" sz="1200" kern="1200" dirty="0">
              <a:solidFill>
                <a:schemeClr val="tx1"/>
              </a:solidFill>
            </a:rPr>
            <a:t>, orientamento organizzato dall'ASTU scuole superiori </a:t>
          </a:r>
        </a:p>
      </dsp:txBody>
      <dsp:txXfrm>
        <a:off x="2418572" y="4257168"/>
        <a:ext cx="1704789" cy="1380038"/>
      </dsp:txXfrm>
    </dsp:sp>
    <dsp:sp modelId="{1DE18513-56E2-4B3A-A51D-11B4D1BED2FE}">
      <dsp:nvSpPr>
        <dsp:cNvPr id="0" name=""/>
        <dsp:cNvSpPr/>
      </dsp:nvSpPr>
      <dsp:spPr>
        <a:xfrm rot="9473112">
          <a:off x="2264032" y="3555001"/>
          <a:ext cx="1892656" cy="14388"/>
        </a:xfrm>
        <a:custGeom>
          <a:avLst/>
          <a:gdLst/>
          <a:ahLst/>
          <a:cxnLst/>
          <a:rect l="0" t="0" r="0" b="0"/>
          <a:pathLst>
            <a:path>
              <a:moveTo>
                <a:pt x="0" y="7194"/>
              </a:moveTo>
              <a:lnTo>
                <a:pt x="1892656"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t-IT" sz="600" kern="1200"/>
        </a:p>
      </dsp:txBody>
      <dsp:txXfrm rot="10800000">
        <a:off x="3163043" y="3514879"/>
        <a:ext cx="94632" cy="94632"/>
      </dsp:txXfrm>
    </dsp:sp>
    <dsp:sp modelId="{35E4D6B5-B439-45E7-BC18-B267D8A59A0B}">
      <dsp:nvSpPr>
        <dsp:cNvPr id="0" name=""/>
        <dsp:cNvSpPr/>
      </dsp:nvSpPr>
      <dsp:spPr>
        <a:xfrm>
          <a:off x="35113" y="3371315"/>
          <a:ext cx="2426080" cy="1976481"/>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 Revisione delle Linee Guida, seminario </a:t>
          </a:r>
          <a:r>
            <a:rPr lang="it-IT" sz="1200" b="1" kern="1200" dirty="0">
              <a:solidFill>
                <a:schemeClr val="tx1"/>
              </a:solidFill>
            </a:rPr>
            <a:t>disegnare un progetto di tesi di laurea</a:t>
          </a:r>
          <a:r>
            <a:rPr lang="it-IT" sz="1200" kern="1200" dirty="0">
              <a:solidFill>
                <a:schemeClr val="tx1"/>
              </a:solidFill>
            </a:rPr>
            <a:t>, Servizio Formazione Area Biblioteche a Ud, Ricerca banche dati e risorse di ateneo a Pn</a:t>
          </a:r>
        </a:p>
      </dsp:txBody>
      <dsp:txXfrm>
        <a:off x="390404" y="3660764"/>
        <a:ext cx="1715498" cy="1397583"/>
      </dsp:txXfrm>
    </dsp:sp>
    <dsp:sp modelId="{1DF0A316-4DCD-408C-915A-B1566D2CB54B}">
      <dsp:nvSpPr>
        <dsp:cNvPr id="0" name=""/>
        <dsp:cNvSpPr/>
      </dsp:nvSpPr>
      <dsp:spPr>
        <a:xfrm rot="10749133">
          <a:off x="2429783" y="2833598"/>
          <a:ext cx="1424590" cy="14388"/>
        </a:xfrm>
        <a:custGeom>
          <a:avLst/>
          <a:gdLst/>
          <a:ahLst/>
          <a:cxnLst/>
          <a:rect l="0" t="0" r="0" b="0"/>
          <a:pathLst>
            <a:path>
              <a:moveTo>
                <a:pt x="0" y="7194"/>
              </a:moveTo>
              <a:lnTo>
                <a:pt x="1424590" y="719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106463" y="2805177"/>
        <a:ext cx="71229" cy="71229"/>
      </dsp:txXfrm>
    </dsp:sp>
    <dsp:sp modelId="{7D949F6E-3A1E-4ED0-B7B7-0462C17FACD3}">
      <dsp:nvSpPr>
        <dsp:cNvPr id="0" name=""/>
        <dsp:cNvSpPr/>
      </dsp:nvSpPr>
      <dsp:spPr>
        <a:xfrm>
          <a:off x="83689" y="2051800"/>
          <a:ext cx="2346436" cy="1633776"/>
        </a:xfrm>
        <a:prstGeom prst="ellipse">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Ampliate le commissioni del CdS, organizzate con DAME </a:t>
          </a:r>
          <a:r>
            <a:rPr lang="it-IT" sz="1200" b="1" kern="1200" dirty="0">
              <a:solidFill>
                <a:schemeClr val="tx1"/>
              </a:solidFill>
            </a:rPr>
            <a:t>iniziative per docenti</a:t>
          </a:r>
          <a:r>
            <a:rPr lang="it-IT" sz="1200" kern="1200" dirty="0">
              <a:solidFill>
                <a:schemeClr val="tx1"/>
              </a:solidFill>
            </a:rPr>
            <a:t> (es. Millennials e medicina di genere)</a:t>
          </a:r>
        </a:p>
      </dsp:txBody>
      <dsp:txXfrm>
        <a:off x="427317" y="2291061"/>
        <a:ext cx="1659180" cy="115525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05482" y="0"/>
            <a:ext cx="2911263" cy="494472"/>
          </a:xfrm>
          <a:prstGeom prst="rect">
            <a:avLst/>
          </a:prstGeom>
        </p:spPr>
        <p:txBody>
          <a:bodyPr vert="horz" lIns="91440" tIns="45720" rIns="91440" bIns="45720" rtlCol="0"/>
          <a:lstStyle>
            <a:lvl1pPr algn="r">
              <a:defRPr sz="1200"/>
            </a:lvl1pPr>
          </a:lstStyle>
          <a:p>
            <a:fld id="{7DB78415-3F56-074A-B273-16DA3FCB3156}" type="datetimeFigureOut">
              <a:rPr lang="it-IT" smtClean="0"/>
              <a:t>30/03/2020</a:t>
            </a:fld>
            <a:endParaRPr lang="it-IT"/>
          </a:p>
        </p:txBody>
      </p:sp>
      <p:sp>
        <p:nvSpPr>
          <p:cNvPr id="4" name="Segnaposto immagine diapositiva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1830" y="4742815"/>
            <a:ext cx="5374640" cy="388048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60730"/>
            <a:ext cx="2911263" cy="49447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05482" y="9360730"/>
            <a:ext cx="2911263" cy="494470"/>
          </a:xfrm>
          <a:prstGeom prst="rect">
            <a:avLst/>
          </a:prstGeom>
        </p:spPr>
        <p:txBody>
          <a:bodyPr vert="horz" lIns="91440" tIns="45720" rIns="91440" bIns="45720" rtlCol="0" anchor="b"/>
          <a:lstStyle>
            <a:lvl1pPr algn="r">
              <a:defRPr sz="1200"/>
            </a:lvl1pPr>
          </a:lstStyle>
          <a:p>
            <a:fld id="{49717063-109B-5A4A-B17B-8C6314FFBF11}" type="slidenum">
              <a:rPr lang="it-IT" smtClean="0"/>
              <a:t>‹N›</a:t>
            </a:fld>
            <a:endParaRPr lang="it-IT"/>
          </a:p>
        </p:txBody>
      </p:sp>
    </p:spTree>
    <p:extLst>
      <p:ext uri="{BB962C8B-B14F-4D97-AF65-F5344CB8AC3E}">
        <p14:creationId xmlns:p14="http://schemas.microsoft.com/office/powerpoint/2010/main" val="13159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a:t>
            </a:fld>
            <a:endParaRPr lang="it-IT" sz="1200">
              <a:latin typeface="+mn-lt"/>
            </a:endParaRPr>
          </a:p>
        </p:txBody>
      </p:sp>
    </p:spTree>
    <p:extLst>
      <p:ext uri="{BB962C8B-B14F-4D97-AF65-F5344CB8AC3E}">
        <p14:creationId xmlns:p14="http://schemas.microsoft.com/office/powerpoint/2010/main" val="12078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10</a:t>
            </a:fld>
            <a:endParaRPr lang="it-IT" sz="1200">
              <a:latin typeface="+mn-lt"/>
            </a:endParaRPr>
          </a:p>
        </p:txBody>
      </p:sp>
    </p:spTree>
    <p:extLst>
      <p:ext uri="{BB962C8B-B14F-4D97-AF65-F5344CB8AC3E}">
        <p14:creationId xmlns:p14="http://schemas.microsoft.com/office/powerpoint/2010/main" val="35649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11</a:t>
            </a:fld>
            <a:endParaRPr lang="it-IT" sz="1200">
              <a:latin typeface="+mn-lt"/>
            </a:endParaRPr>
          </a:p>
        </p:txBody>
      </p:sp>
    </p:spTree>
    <p:extLst>
      <p:ext uri="{BB962C8B-B14F-4D97-AF65-F5344CB8AC3E}">
        <p14:creationId xmlns:p14="http://schemas.microsoft.com/office/powerpoint/2010/main" val="357093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12</a:t>
            </a:fld>
            <a:endParaRPr lang="it-IT" sz="1200">
              <a:latin typeface="+mn-lt"/>
            </a:endParaRPr>
          </a:p>
        </p:txBody>
      </p:sp>
    </p:spTree>
    <p:extLst>
      <p:ext uri="{BB962C8B-B14F-4D97-AF65-F5344CB8AC3E}">
        <p14:creationId xmlns:p14="http://schemas.microsoft.com/office/powerpoint/2010/main" val="17294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2</a:t>
            </a:fld>
            <a:endParaRPr lang="it-IT" sz="1200">
              <a:latin typeface="+mn-lt"/>
            </a:endParaRPr>
          </a:p>
        </p:txBody>
      </p:sp>
    </p:spTree>
    <p:extLst>
      <p:ext uri="{BB962C8B-B14F-4D97-AF65-F5344CB8AC3E}">
        <p14:creationId xmlns:p14="http://schemas.microsoft.com/office/powerpoint/2010/main" val="414298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3</a:t>
            </a:fld>
            <a:endParaRPr lang="it-IT" sz="1200">
              <a:latin typeface="+mn-lt"/>
            </a:endParaRPr>
          </a:p>
        </p:txBody>
      </p:sp>
    </p:spTree>
    <p:extLst>
      <p:ext uri="{BB962C8B-B14F-4D97-AF65-F5344CB8AC3E}">
        <p14:creationId xmlns:p14="http://schemas.microsoft.com/office/powerpoint/2010/main" val="150336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solidFill>
                  <a:prstClr val="black"/>
                </a:solidFill>
              </a:rPr>
              <a:pPr algn="r">
                <a:defRPr/>
              </a:pPr>
              <a:t>4</a:t>
            </a:fld>
            <a:endParaRPr lang="it-IT" sz="1200">
              <a:solidFill>
                <a:prstClr val="black"/>
              </a:solidFill>
            </a:endParaRPr>
          </a:p>
        </p:txBody>
      </p:sp>
    </p:spTree>
    <p:extLst>
      <p:ext uri="{BB962C8B-B14F-4D97-AF65-F5344CB8AC3E}">
        <p14:creationId xmlns:p14="http://schemas.microsoft.com/office/powerpoint/2010/main" val="141757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5</a:t>
            </a:fld>
            <a:endParaRPr lang="it-IT" sz="1200">
              <a:latin typeface="+mn-lt"/>
            </a:endParaRPr>
          </a:p>
        </p:txBody>
      </p:sp>
    </p:spTree>
    <p:extLst>
      <p:ext uri="{BB962C8B-B14F-4D97-AF65-F5344CB8AC3E}">
        <p14:creationId xmlns:p14="http://schemas.microsoft.com/office/powerpoint/2010/main" val="112817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6</a:t>
            </a:fld>
            <a:endParaRPr lang="it-IT" sz="1200">
              <a:latin typeface="+mn-lt"/>
            </a:endParaRPr>
          </a:p>
        </p:txBody>
      </p:sp>
    </p:spTree>
    <p:extLst>
      <p:ext uri="{BB962C8B-B14F-4D97-AF65-F5344CB8AC3E}">
        <p14:creationId xmlns:p14="http://schemas.microsoft.com/office/powerpoint/2010/main" val="148449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7</a:t>
            </a:fld>
            <a:endParaRPr lang="it-IT" sz="1200">
              <a:latin typeface="+mn-lt"/>
            </a:endParaRPr>
          </a:p>
        </p:txBody>
      </p:sp>
    </p:spTree>
    <p:extLst>
      <p:ext uri="{BB962C8B-B14F-4D97-AF65-F5344CB8AC3E}">
        <p14:creationId xmlns:p14="http://schemas.microsoft.com/office/powerpoint/2010/main" val="180111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8</a:t>
            </a:fld>
            <a:endParaRPr lang="it-IT" sz="1200">
              <a:latin typeface="+mn-lt"/>
            </a:endParaRPr>
          </a:p>
        </p:txBody>
      </p:sp>
    </p:spTree>
    <p:extLst>
      <p:ext uri="{BB962C8B-B14F-4D97-AF65-F5344CB8AC3E}">
        <p14:creationId xmlns:p14="http://schemas.microsoft.com/office/powerpoint/2010/main" val="183381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egnaposto immagine diapositiva 1"/>
          <p:cNvSpPr>
            <a:spLocks noGrp="1" noRot="1" noChangeAspect="1"/>
          </p:cNvSpPr>
          <p:nvPr>
            <p:ph type="sldImg"/>
          </p:nvPr>
        </p:nvSpPr>
        <p:spPr bwMode="auto">
          <a:noFill/>
          <a:ln>
            <a:solidFill>
              <a:srgbClr val="000000"/>
            </a:solidFill>
            <a:miter lim="800000"/>
            <a:headEnd/>
            <a:tailEnd/>
          </a:ln>
        </p:spPr>
      </p:sp>
      <p:sp>
        <p:nvSpPr>
          <p:cNvPr id="144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19459" name="Segnaposto numero diapositiva 3"/>
          <p:cNvSpPr txBox="1">
            <a:spLocks noGrp="1"/>
          </p:cNvSpPr>
          <p:nvPr/>
        </p:nvSpPr>
        <p:spPr bwMode="auto">
          <a:xfrm>
            <a:off x="3805482" y="9360730"/>
            <a:ext cx="2911263" cy="494470"/>
          </a:xfrm>
          <a:prstGeom prst="rect">
            <a:avLst/>
          </a:prstGeom>
          <a:noFill/>
          <a:ln>
            <a:miter lim="800000"/>
            <a:headEnd/>
            <a:tailEnd/>
          </a:ln>
        </p:spPr>
        <p:txBody>
          <a:bodyPr anchor="b"/>
          <a:lstStyle/>
          <a:p>
            <a:pPr algn="r">
              <a:defRPr/>
            </a:pPr>
            <a:fld id="{144E15EA-C10B-4957-9237-E3ECCF96C2D4}" type="slidenum">
              <a:rPr lang="it-IT" sz="1200">
                <a:latin typeface="+mn-lt"/>
              </a:rPr>
              <a:pPr algn="r">
                <a:defRPr/>
              </a:pPr>
              <a:t>9</a:t>
            </a:fld>
            <a:endParaRPr lang="it-IT" sz="1200">
              <a:latin typeface="+mn-lt"/>
            </a:endParaRPr>
          </a:p>
        </p:txBody>
      </p:sp>
    </p:spTree>
    <p:extLst>
      <p:ext uri="{BB962C8B-B14F-4D97-AF65-F5344CB8AC3E}">
        <p14:creationId xmlns:p14="http://schemas.microsoft.com/office/powerpoint/2010/main" val="389613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68D2E4C-46E6-754E-90B2-B3D8DD966FBF}" type="datetimeFigureOut">
              <a:rPr lang="it-IT" smtClean="0"/>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70558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68D2E4C-46E6-754E-90B2-B3D8DD966FBF}" type="datetimeFigureOut">
              <a:rPr lang="it-IT" smtClean="0"/>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60239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68D2E4C-46E6-754E-90B2-B3D8DD966FBF}" type="datetimeFigureOut">
              <a:rPr lang="it-IT" smtClean="0"/>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207484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68D2E4C-46E6-754E-90B2-B3D8DD966FBF}" type="datetimeFigureOut">
              <a:rPr lang="it-IT" smtClean="0"/>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68484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68D2E4C-46E6-754E-90B2-B3D8DD966FBF}" type="datetimeFigureOut">
              <a:rPr lang="it-IT" smtClean="0"/>
              <a:t>30/03/2020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75528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68D2E4C-46E6-754E-90B2-B3D8DD966FBF}" type="datetimeFigureOut">
              <a:rPr lang="it-IT" smtClean="0"/>
              <a:t>30/03/2020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08995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68D2E4C-46E6-754E-90B2-B3D8DD966FBF}" type="datetimeFigureOut">
              <a:rPr lang="it-IT" smtClean="0"/>
              <a:t>30/03/2020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77516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068D2E4C-46E6-754E-90B2-B3D8DD966FBF}" type="datetimeFigureOut">
              <a:rPr lang="it-IT" smtClean="0"/>
              <a:t>30/03/2020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5900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68D2E4C-46E6-754E-90B2-B3D8DD966FBF}" type="datetimeFigureOut">
              <a:rPr lang="it-IT" smtClean="0"/>
              <a:t>30/03/2020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40530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68D2E4C-46E6-754E-90B2-B3D8DD966FBF}" type="datetimeFigureOut">
              <a:rPr lang="it-IT" smtClean="0"/>
              <a:t>30/03/2020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13957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68D2E4C-46E6-754E-90B2-B3D8DD966FBF}" type="datetimeFigureOut">
              <a:rPr lang="it-IT" smtClean="0"/>
              <a:t>30/03/2020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425A6D-4B87-754D-9D75-41BB9893AF58}" type="slidenum">
              <a:rPr lang="it-IT" smtClean="0"/>
              <a:t>‹N›</a:t>
            </a:fld>
            <a:endParaRPr lang="it-IT"/>
          </a:p>
        </p:txBody>
      </p:sp>
    </p:spTree>
    <p:extLst>
      <p:ext uri="{BB962C8B-B14F-4D97-AF65-F5344CB8AC3E}">
        <p14:creationId xmlns:p14="http://schemas.microsoft.com/office/powerpoint/2010/main" val="86320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D2E4C-46E6-754E-90B2-B3D8DD966FBF}" type="datetimeFigureOut">
              <a:rPr lang="it-IT" smtClean="0"/>
              <a:t>30/03/2020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25A6D-4B87-754D-9D75-41BB9893AF58}" type="slidenum">
              <a:rPr lang="it-IT" smtClean="0"/>
              <a:t>‹N›</a:t>
            </a:fld>
            <a:endParaRPr lang="it-IT"/>
          </a:p>
        </p:txBody>
      </p:sp>
    </p:spTree>
    <p:extLst>
      <p:ext uri="{BB962C8B-B14F-4D97-AF65-F5344CB8AC3E}">
        <p14:creationId xmlns:p14="http://schemas.microsoft.com/office/powerpoint/2010/main" val="51911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uniud.it/it/didattica/info-didattiche/piano-di-studio/attivita-formative-professionalizzanti"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2016/2019 -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pic>
        <p:nvPicPr>
          <p:cNvPr id="22" name="Immagine 21" descr="copertina ESTERNO.jpg"/>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l="11609" t="295"/>
          <a:stretch/>
        </p:blipFill>
        <p:spPr>
          <a:xfrm>
            <a:off x="0" y="452719"/>
            <a:ext cx="12192000" cy="5943307"/>
          </a:xfrm>
          <a:prstGeom prst="rect">
            <a:avLst/>
          </a:prstGeom>
        </p:spPr>
      </p:pic>
      <p:pic>
        <p:nvPicPr>
          <p:cNvPr id="23" name="Picture 2" descr="http://www.fondazionepertini.it/upload/universit%C3%A0%20udine%20logo.gif"/>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54769" y="892955"/>
            <a:ext cx="5100061" cy="5062834"/>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p:cNvSpPr txBox="1"/>
          <p:nvPr/>
        </p:nvSpPr>
        <p:spPr>
          <a:xfrm>
            <a:off x="754063" y="1635147"/>
            <a:ext cx="10885487" cy="4616648"/>
          </a:xfrm>
          <a:prstGeom prst="rect">
            <a:avLst/>
          </a:prstGeom>
          <a:noFill/>
        </p:spPr>
        <p:txBody>
          <a:bodyPr wrap="square" rtlCol="0">
            <a:spAutoFit/>
          </a:bodyPr>
          <a:lstStyle/>
          <a:p>
            <a:pPr algn="ctr"/>
            <a:r>
              <a:rPr lang="it-IT" sz="6600" b="1" dirty="0"/>
              <a:t>RAPPORTO DI RIESAME </a:t>
            </a:r>
          </a:p>
          <a:p>
            <a:pPr algn="ctr"/>
            <a:r>
              <a:rPr lang="it-IT" sz="6600" b="1" dirty="0"/>
              <a:t>A.A. 2016/2019</a:t>
            </a:r>
          </a:p>
          <a:p>
            <a:pPr algn="ctr"/>
            <a:r>
              <a:rPr lang="it-IT" sz="3600" i="1" dirty="0"/>
              <a:t>Processi, obiettivi ed azioni di qualità</a:t>
            </a:r>
          </a:p>
          <a:p>
            <a:pPr algn="ctr"/>
            <a:endParaRPr lang="it-IT" sz="6000" b="1" dirty="0"/>
          </a:p>
          <a:p>
            <a:pPr algn="ctr"/>
            <a:r>
              <a:rPr lang="it-IT" sz="6600" b="1" dirty="0"/>
              <a:t>CdS in Infermieristica</a:t>
            </a:r>
          </a:p>
        </p:txBody>
      </p:sp>
    </p:spTree>
    <p:extLst>
      <p:ext uri="{BB962C8B-B14F-4D97-AF65-F5344CB8AC3E}">
        <p14:creationId xmlns:p14="http://schemas.microsoft.com/office/powerpoint/2010/main" val="195250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2019/20</a:t>
            </a:r>
          </a:p>
        </p:txBody>
      </p:sp>
      <p:graphicFrame>
        <p:nvGraphicFramePr>
          <p:cNvPr id="4" name="Tabella 3"/>
          <p:cNvGraphicFramePr>
            <a:graphicFrameLocks noGrp="1"/>
          </p:cNvGraphicFramePr>
          <p:nvPr>
            <p:extLst>
              <p:ext uri="{D42A27DB-BD31-4B8C-83A1-F6EECF244321}">
                <p14:modId xmlns:p14="http://schemas.microsoft.com/office/powerpoint/2010/main" val="2867407694"/>
              </p:ext>
            </p:extLst>
          </p:nvPr>
        </p:nvGraphicFramePr>
        <p:xfrm>
          <a:off x="1513940" y="1004693"/>
          <a:ext cx="10678060" cy="4434840"/>
        </p:xfrm>
        <a:graphic>
          <a:graphicData uri="http://schemas.openxmlformats.org/drawingml/2006/table">
            <a:tbl>
              <a:tblPr firstRow="1" bandRow="1">
                <a:tableStyleId>{9DCAF9ED-07DC-4A11-8D7F-57B35C25682E}</a:tableStyleId>
              </a:tblPr>
              <a:tblGrid>
                <a:gridCol w="3960428">
                  <a:extLst>
                    <a:ext uri="{9D8B030D-6E8A-4147-A177-3AD203B41FA5}">
                      <a16:colId xmlns:a16="http://schemas.microsoft.com/office/drawing/2014/main" val="20000"/>
                    </a:ext>
                  </a:extLst>
                </a:gridCol>
                <a:gridCol w="6717632">
                  <a:extLst>
                    <a:ext uri="{9D8B030D-6E8A-4147-A177-3AD203B41FA5}">
                      <a16:colId xmlns:a16="http://schemas.microsoft.com/office/drawing/2014/main" val="20001"/>
                    </a:ext>
                  </a:extLst>
                </a:gridCol>
              </a:tblGrid>
              <a:tr h="348917">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813349">
                <a:tc>
                  <a:txBody>
                    <a:bodyPr/>
                    <a:lstStyle/>
                    <a:p>
                      <a:pPr lvl="0"/>
                      <a:r>
                        <a:rPr lang="it-IT" sz="1500" b="1" dirty="0"/>
                        <a:t>Potenziare gli interventi di orientamento pre-ammissione al fine di assicurare una comprensione del profilo dell’infermiere, delle sue competenze e delle finalità del CdS.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aseline="0" dirty="0"/>
                        <a:t>Realizzare </a:t>
                      </a:r>
                      <a:r>
                        <a:rPr lang="it-IT" sz="1500" b="1" baseline="0" dirty="0"/>
                        <a:t>iniziative multiple di orientamento</a:t>
                      </a:r>
                      <a:r>
                        <a:rPr lang="it-IT" sz="1500" baseline="0" dirty="0"/>
                        <a:t> (i) a livello delle scuole secondarie; (ii) in sede, come Campus alternanza scuola-lavoro; (iii) e Open </a:t>
                      </a:r>
                      <a:r>
                        <a:rPr lang="it-IT" sz="1500" baseline="0" dirty="0" err="1"/>
                        <a:t>day</a:t>
                      </a:r>
                      <a:r>
                        <a:rPr lang="it-IT" sz="1500" baseline="0" dirty="0"/>
                        <a:t>; </a:t>
                      </a:r>
                    </a:p>
                    <a:p>
                      <a:pPr marL="285750" lvl="0" indent="-285750" algn="l">
                        <a:buFontTx/>
                        <a:buChar char="-"/>
                      </a:pPr>
                      <a:r>
                        <a:rPr lang="it-IT" sz="1500" baseline="0" dirty="0"/>
                        <a:t>Realizzare incontri periodici con il </a:t>
                      </a:r>
                      <a:r>
                        <a:rPr lang="it-IT" sz="1500" b="1" baseline="0" dirty="0"/>
                        <a:t>Delegato per l’Orientamento </a:t>
                      </a:r>
                      <a:r>
                        <a:rPr lang="it-IT" sz="1500" baseline="0" dirty="0"/>
                        <a:t>e suoi uffici per censire target di interesse e realizzare iniziative sul territorio; </a:t>
                      </a:r>
                    </a:p>
                    <a:p>
                      <a:pPr marL="285750" lvl="0" indent="-285750" algn="l">
                        <a:buFontTx/>
                        <a:buChar char="-"/>
                      </a:pPr>
                      <a:r>
                        <a:rPr lang="it-IT" sz="1500" baseline="0" dirty="0"/>
                        <a:t>Tenere monitorate per ciascuna iniziativa quanti studenti hanno partecipato e quanti i candidati potenziali per l’infermieristica; </a:t>
                      </a:r>
                    </a:p>
                    <a:p>
                      <a:pPr marL="285750" lvl="0" indent="-285750" algn="l">
                        <a:buFontTx/>
                        <a:buChar char="-"/>
                      </a:pPr>
                      <a:r>
                        <a:rPr lang="it-IT" sz="1500" baseline="0" dirty="0"/>
                        <a:t>Monitorare gli effetti di tali investimenti raccogliendo dati tra le matricole rispetto a quali iniziative hanno frequentato.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5723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500" b="1" dirty="0"/>
                        <a:t>Monitorare le ragioni per cui gli studenti della sede di Pn chiedono trasferimento presso quella di Ud e intervenire su quelle evitabili/ modificabili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500" b="1"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Monitorare con cadenza annuale le motivazioni tra gli studenti che chiedono </a:t>
                      </a:r>
                      <a:r>
                        <a:rPr lang="it-IT" sz="1500" b="0" dirty="0"/>
                        <a:t>trasferimento dalla sede di Pn a quella di Ud </a:t>
                      </a:r>
                      <a:r>
                        <a:rPr lang="it-IT" sz="1500" dirty="0"/>
                        <a:t>al fine di intervenire sulle cause evitabili;</a:t>
                      </a:r>
                    </a:p>
                    <a:p>
                      <a:pPr marL="285750" lvl="0" indent="-285750" algn="l">
                        <a:buFontTx/>
                        <a:buChar char="-"/>
                      </a:pPr>
                      <a:r>
                        <a:rPr lang="it-IT" sz="1500" b="1" dirty="0"/>
                        <a:t>Intervistare gli studenti </a:t>
                      </a:r>
                      <a:r>
                        <a:rPr lang="it-IT" sz="1500" dirty="0"/>
                        <a:t>che chiedono trasferimento da Pn a Ud e produrre una sintesi al fine di individuare cause suscettibili di intervento (es. orari delle lezioni non allineate con i mezzi di trasporti pubblici) e non suscettibili (es. studenti residenti nella provincia di Ud che sono stati ammessi a Pn); </a:t>
                      </a:r>
                    </a:p>
                    <a:p>
                      <a:pPr marL="285750" lvl="0" indent="-285750" algn="l">
                        <a:buFontTx/>
                        <a:buChar char="-"/>
                      </a:pPr>
                      <a:r>
                        <a:rPr lang="it-IT" sz="1500" dirty="0"/>
                        <a:t>Attivare </a:t>
                      </a:r>
                      <a:r>
                        <a:rPr lang="it-IT" sz="1500" b="1" dirty="0"/>
                        <a:t>strategie di miglioramento </a:t>
                      </a:r>
                      <a:r>
                        <a:rPr lang="it-IT" sz="1500" dirty="0"/>
                        <a:t>sulla base delle indicazioni emerse dalle interviste.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375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2019/20</a:t>
            </a:r>
          </a:p>
        </p:txBody>
      </p:sp>
      <p:graphicFrame>
        <p:nvGraphicFramePr>
          <p:cNvPr id="4" name="Tabella 3"/>
          <p:cNvGraphicFramePr>
            <a:graphicFrameLocks noGrp="1"/>
          </p:cNvGraphicFramePr>
          <p:nvPr>
            <p:extLst>
              <p:ext uri="{D42A27DB-BD31-4B8C-83A1-F6EECF244321}">
                <p14:modId xmlns:p14="http://schemas.microsoft.com/office/powerpoint/2010/main" val="3779872449"/>
              </p:ext>
            </p:extLst>
          </p:nvPr>
        </p:nvGraphicFramePr>
        <p:xfrm>
          <a:off x="1513940" y="425420"/>
          <a:ext cx="10678060" cy="5943481"/>
        </p:xfrm>
        <a:graphic>
          <a:graphicData uri="http://schemas.openxmlformats.org/drawingml/2006/table">
            <a:tbl>
              <a:tblPr firstRow="1" bandRow="1">
                <a:tableStyleId>{9DCAF9ED-07DC-4A11-8D7F-57B35C25682E}</a:tableStyleId>
              </a:tblPr>
              <a:tblGrid>
                <a:gridCol w="351526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374393">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3837523">
                <a:tc>
                  <a:txBody>
                    <a:bodyPr/>
                    <a:lstStyle/>
                    <a:p>
                      <a:pPr lvl="0"/>
                      <a:r>
                        <a:rPr lang="it-IT" sz="1500" b="1" dirty="0"/>
                        <a:t>Potenziare il supporto agli studenti nel percorso di elaborazione della tesi e con ritardo di laurea per progressivamente ridurre i ritardi di laurea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aseline="0" dirty="0"/>
                        <a:t>Monitorare in sede collegiale i dati al fine di identificare se la loro instabilità è legata all’estrazione (i CdS delle professioni sanitarie hanno solo </a:t>
                      </a:r>
                      <a:r>
                        <a:rPr lang="it-IT" sz="1500" b="1" baseline="0" dirty="0"/>
                        <a:t>due sessioni di laurea</a:t>
                      </a:r>
                      <a:r>
                        <a:rPr lang="it-IT" sz="1500" baseline="0" dirty="0"/>
                        <a:t>, aprile e novembre) o se riflettono un problema reale; </a:t>
                      </a:r>
                    </a:p>
                    <a:p>
                      <a:pPr marL="285750" lvl="0" indent="-285750" algn="l">
                        <a:buFontTx/>
                        <a:buChar char="-"/>
                      </a:pPr>
                      <a:r>
                        <a:rPr lang="it-IT" sz="1500" baseline="0" dirty="0"/>
                        <a:t>Identificare </a:t>
                      </a:r>
                      <a:r>
                        <a:rPr lang="it-IT" sz="1500" b="1" baseline="0" dirty="0"/>
                        <a:t>cause potenziali </a:t>
                      </a:r>
                      <a:r>
                        <a:rPr lang="it-IT" sz="1500" baseline="0" dirty="0"/>
                        <a:t>(es. esame inglese, supporto per elaborazione tesi); </a:t>
                      </a:r>
                    </a:p>
                    <a:p>
                      <a:pPr marL="285750" lvl="0" indent="-285750" algn="l">
                        <a:buFontTx/>
                        <a:buChar char="-"/>
                      </a:pPr>
                      <a:r>
                        <a:rPr lang="it-IT" sz="1500" baseline="0" dirty="0"/>
                        <a:t>Attivare azioni di </a:t>
                      </a:r>
                      <a:r>
                        <a:rPr lang="it-IT" sz="1500" b="1" baseline="0" dirty="0"/>
                        <a:t>supporto ad hoc </a:t>
                      </a:r>
                      <a:r>
                        <a:rPr lang="it-IT" sz="1500" baseline="0" dirty="0"/>
                        <a:t>monitorando gli studenti in ritardo di laurea per comprendere ragioni specifiche; </a:t>
                      </a:r>
                    </a:p>
                    <a:p>
                      <a:pPr marL="285750" lvl="0" indent="-285750" algn="l">
                        <a:buFontTx/>
                        <a:buChar char="-"/>
                      </a:pPr>
                      <a:r>
                        <a:rPr lang="it-IT" sz="1500" baseline="0" dirty="0"/>
                        <a:t>Rivedere le </a:t>
                      </a:r>
                      <a:r>
                        <a:rPr lang="it-IT" sz="1500" b="1" baseline="0" dirty="0"/>
                        <a:t>Linee Guida per l’esame finale </a:t>
                      </a:r>
                      <a:r>
                        <a:rPr lang="it-IT" sz="1500" baseline="0" dirty="0"/>
                        <a:t>al fine di offrire informazioni efficaci; </a:t>
                      </a:r>
                    </a:p>
                    <a:p>
                      <a:pPr marL="285750" lvl="0" indent="-285750" algn="l">
                        <a:buFontTx/>
                        <a:buChar char="-"/>
                      </a:pPr>
                      <a:r>
                        <a:rPr lang="it-IT" sz="1500" baseline="0" dirty="0"/>
                        <a:t>Attivare </a:t>
                      </a:r>
                      <a:r>
                        <a:rPr lang="it-IT" sz="1500" b="1" baseline="0" dirty="0"/>
                        <a:t>seminari ad hoc </a:t>
                      </a:r>
                      <a:r>
                        <a:rPr lang="it-IT" sz="1500" baseline="0" dirty="0"/>
                        <a:t>sull’elaborazione della tesi per gli studenti del terzo anno al fine di illustrare loro il percorso, chiarire dubbi e offrire indicazioni; </a:t>
                      </a:r>
                    </a:p>
                    <a:p>
                      <a:pPr marL="285750" lvl="0" indent="-285750" algn="l">
                        <a:buFontTx/>
                        <a:buChar char="-"/>
                      </a:pPr>
                      <a:r>
                        <a:rPr lang="it-IT" sz="1500" baseline="0" dirty="0"/>
                        <a:t>Attivare sinergie con le </a:t>
                      </a:r>
                      <a:r>
                        <a:rPr lang="it-IT" sz="1500" b="1" baseline="0" dirty="0"/>
                        <a:t>risorse bibliotecarie di Ateneo </a:t>
                      </a:r>
                      <a:r>
                        <a:rPr lang="it-IT" sz="1500" baseline="0" dirty="0"/>
                        <a:t>al fine di sostenere gli studenti nella ricerca della letteratura; </a:t>
                      </a:r>
                    </a:p>
                    <a:p>
                      <a:pPr marL="285750" lvl="0" indent="-285750" algn="l">
                        <a:buFontTx/>
                        <a:buChar char="-"/>
                      </a:pPr>
                      <a:r>
                        <a:rPr lang="it-IT" sz="1500" baseline="0" dirty="0"/>
                        <a:t>Offrire uno </a:t>
                      </a:r>
                      <a:r>
                        <a:rPr lang="it-IT" sz="1500" b="1" baseline="0" dirty="0"/>
                        <a:t>sportello di orientamento</a:t>
                      </a:r>
                      <a:r>
                        <a:rPr lang="it-IT" sz="1500" baseline="0" dirty="0"/>
                        <a:t> a cadenza settimanale ampliando il coinvolgimento di tutti i Docenti del CdS nella realizzazione di progetti di tesi con gli studenti; </a:t>
                      </a:r>
                    </a:p>
                    <a:p>
                      <a:pPr marL="285750" lvl="0" indent="-285750" algn="l">
                        <a:buFontTx/>
                        <a:buChar char="-"/>
                      </a:pPr>
                      <a:r>
                        <a:rPr lang="it-IT" sz="1500" baseline="0" dirty="0"/>
                        <a:t>Contattare gli studenti che sono in ritardo di laurea (&gt; 1 anno) e esplorare le cause e le strategie di superamento.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17315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500" b="1" dirty="0"/>
                        <a:t>Proseguire nelle azioni di coinvolgimento di Docenti universitari nella didattica del CdS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1" dirty="0"/>
                        <a:t>Coinvolgere Docenti universitari </a:t>
                      </a:r>
                      <a:r>
                        <a:rPr lang="it-IT" sz="1500" dirty="0"/>
                        <a:t>nel CdS promuovendo la loro partecipazione attiva negli organi collegiali; </a:t>
                      </a:r>
                    </a:p>
                    <a:p>
                      <a:pPr marL="285750" lvl="0" indent="-285750" algn="l">
                        <a:buFontTx/>
                        <a:buChar char="-"/>
                      </a:pPr>
                      <a:r>
                        <a:rPr lang="it-IT" sz="1500" dirty="0"/>
                        <a:t>Promuovere il coinvolgimento dei responsabili dei SSD nella fase di distribuzione dei carichi didattici; </a:t>
                      </a:r>
                    </a:p>
                    <a:p>
                      <a:pPr marL="285750" lvl="0" indent="-285750" algn="l">
                        <a:buFontTx/>
                        <a:buChar char="-"/>
                      </a:pPr>
                      <a:r>
                        <a:rPr lang="it-IT" sz="1500" dirty="0"/>
                        <a:t>Promuovere </a:t>
                      </a:r>
                      <a:r>
                        <a:rPr lang="it-IT" sz="1500" b="1" dirty="0"/>
                        <a:t>incontri di Insegnamento </a:t>
                      </a:r>
                      <a:r>
                        <a:rPr lang="it-IT" sz="1500" dirty="0"/>
                        <a:t>con i Presidenti di Insegnamento;</a:t>
                      </a:r>
                    </a:p>
                    <a:p>
                      <a:pPr marL="285750" lvl="0" indent="-285750" algn="l">
                        <a:buFontTx/>
                        <a:buChar char="-"/>
                      </a:pPr>
                      <a:r>
                        <a:rPr lang="it-IT" sz="1500" dirty="0"/>
                        <a:t>Comprendere eventuali cause di trend negativi e individuare specifiche soluzioni anche con il coinvolgimento del Dipartimento di Area Medica.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29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Monitoraggio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graphicFrame>
        <p:nvGraphicFramePr>
          <p:cNvPr id="3" name="Diagramma 2"/>
          <p:cNvGraphicFramePr/>
          <p:nvPr>
            <p:extLst>
              <p:ext uri="{D42A27DB-BD31-4B8C-83A1-F6EECF244321}">
                <p14:modId xmlns:p14="http://schemas.microsoft.com/office/powerpoint/2010/main" val="2362072995"/>
              </p:ext>
            </p:extLst>
          </p:nvPr>
        </p:nvGraphicFramePr>
        <p:xfrm>
          <a:off x="0" y="419879"/>
          <a:ext cx="12192000" cy="5923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asellaDiTesto 3"/>
          <p:cNvSpPr txBox="1"/>
          <p:nvPr/>
        </p:nvSpPr>
        <p:spPr>
          <a:xfrm>
            <a:off x="9945365" y="1560308"/>
            <a:ext cx="2161250" cy="523220"/>
          </a:xfrm>
          <a:prstGeom prst="rect">
            <a:avLst/>
          </a:prstGeom>
          <a:solidFill>
            <a:srgbClr val="FFC617"/>
          </a:solidFill>
        </p:spPr>
        <p:txBody>
          <a:bodyPr wrap="square" rtlCol="0">
            <a:spAutoFit/>
          </a:bodyPr>
          <a:lstStyle/>
          <a:p>
            <a:r>
              <a:rPr lang="it-IT" sz="1400" dirty="0"/>
              <a:t>Sezione 1. </a:t>
            </a:r>
          </a:p>
          <a:p>
            <a:r>
              <a:rPr lang="it-IT" sz="1400" i="1" dirty="0"/>
              <a:t>Monitorare i cambiamenti </a:t>
            </a:r>
          </a:p>
        </p:txBody>
      </p:sp>
      <p:sp>
        <p:nvSpPr>
          <p:cNvPr id="18" name="CasellaDiTesto 17"/>
          <p:cNvSpPr txBox="1"/>
          <p:nvPr/>
        </p:nvSpPr>
        <p:spPr>
          <a:xfrm>
            <a:off x="9943359" y="2176038"/>
            <a:ext cx="2165262" cy="738664"/>
          </a:xfrm>
          <a:prstGeom prst="rect">
            <a:avLst/>
          </a:prstGeom>
          <a:solidFill>
            <a:srgbClr val="5B9BD5"/>
          </a:solidFill>
        </p:spPr>
        <p:txBody>
          <a:bodyPr wrap="square" rtlCol="0">
            <a:spAutoFit/>
          </a:bodyPr>
          <a:lstStyle/>
          <a:p>
            <a:r>
              <a:rPr lang="it-IT" sz="1400" dirty="0"/>
              <a:t>Sezione 2. </a:t>
            </a:r>
            <a:r>
              <a:rPr lang="it-IT" sz="1400" i="1" dirty="0"/>
              <a:t>Multiprofessionalità ed internazionalizzazione </a:t>
            </a:r>
          </a:p>
        </p:txBody>
      </p:sp>
      <p:sp>
        <p:nvSpPr>
          <p:cNvPr id="22" name="CasellaDiTesto 21"/>
          <p:cNvSpPr txBox="1"/>
          <p:nvPr/>
        </p:nvSpPr>
        <p:spPr>
          <a:xfrm>
            <a:off x="9947374" y="3033816"/>
            <a:ext cx="2161247" cy="523220"/>
          </a:xfrm>
          <a:prstGeom prst="rect">
            <a:avLst/>
          </a:prstGeom>
          <a:solidFill>
            <a:srgbClr val="A9D18E"/>
          </a:solidFill>
        </p:spPr>
        <p:txBody>
          <a:bodyPr wrap="square" rtlCol="0">
            <a:spAutoFit/>
          </a:bodyPr>
          <a:lstStyle/>
          <a:p>
            <a:r>
              <a:rPr lang="it-IT" sz="1400" dirty="0"/>
              <a:t>Sezione 3. </a:t>
            </a:r>
          </a:p>
          <a:p>
            <a:r>
              <a:rPr lang="it-IT" sz="1400" i="1" dirty="0"/>
              <a:t>Aspetti logistici</a:t>
            </a:r>
          </a:p>
        </p:txBody>
      </p:sp>
      <p:sp>
        <p:nvSpPr>
          <p:cNvPr id="23" name="CasellaDiTesto 22"/>
          <p:cNvSpPr txBox="1"/>
          <p:nvPr/>
        </p:nvSpPr>
        <p:spPr>
          <a:xfrm>
            <a:off x="9955403" y="3675724"/>
            <a:ext cx="2161249" cy="523220"/>
          </a:xfrm>
          <a:prstGeom prst="rect">
            <a:avLst/>
          </a:prstGeom>
          <a:solidFill>
            <a:srgbClr val="A6A6A6"/>
          </a:solidFill>
        </p:spPr>
        <p:txBody>
          <a:bodyPr wrap="square" rtlCol="0">
            <a:spAutoFit/>
          </a:bodyPr>
          <a:lstStyle/>
          <a:p>
            <a:r>
              <a:rPr lang="it-IT" sz="1400" dirty="0"/>
              <a:t>Sezione 4 </a:t>
            </a:r>
          </a:p>
          <a:p>
            <a:r>
              <a:rPr lang="it-IT" sz="1400" i="1" dirty="0"/>
              <a:t>Sistemi informativi</a:t>
            </a:r>
          </a:p>
        </p:txBody>
      </p:sp>
      <p:sp>
        <p:nvSpPr>
          <p:cNvPr id="24" name="CasellaDiTesto 23"/>
          <p:cNvSpPr txBox="1"/>
          <p:nvPr/>
        </p:nvSpPr>
        <p:spPr>
          <a:xfrm>
            <a:off x="9955402" y="4311071"/>
            <a:ext cx="2161250" cy="523220"/>
          </a:xfrm>
          <a:prstGeom prst="rect">
            <a:avLst/>
          </a:prstGeom>
          <a:solidFill>
            <a:srgbClr val="F4B183"/>
          </a:solidFill>
        </p:spPr>
        <p:txBody>
          <a:bodyPr wrap="square" rtlCol="0">
            <a:spAutoFit/>
          </a:bodyPr>
          <a:lstStyle/>
          <a:p>
            <a:r>
              <a:rPr lang="it-IT" sz="1400" dirty="0"/>
              <a:t>Sezione 5. </a:t>
            </a:r>
          </a:p>
          <a:p>
            <a:r>
              <a:rPr lang="it-IT" sz="1400" i="1" dirty="0"/>
              <a:t>Orientamento e supporto</a:t>
            </a:r>
          </a:p>
        </p:txBody>
      </p:sp>
    </p:spTree>
    <p:extLst>
      <p:ext uri="{BB962C8B-B14F-4D97-AF65-F5344CB8AC3E}">
        <p14:creationId xmlns:p14="http://schemas.microsoft.com/office/powerpoint/2010/main" val="1647645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2016/2019 -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2016/19</a:t>
            </a:r>
          </a:p>
        </p:txBody>
      </p:sp>
      <p:graphicFrame>
        <p:nvGraphicFramePr>
          <p:cNvPr id="4" name="Tabella 3"/>
          <p:cNvGraphicFramePr>
            <a:graphicFrameLocks noGrp="1"/>
          </p:cNvGraphicFramePr>
          <p:nvPr>
            <p:extLst>
              <p:ext uri="{D42A27DB-BD31-4B8C-83A1-F6EECF244321}">
                <p14:modId xmlns:p14="http://schemas.microsoft.com/office/powerpoint/2010/main" val="858280086"/>
              </p:ext>
            </p:extLst>
          </p:nvPr>
        </p:nvGraphicFramePr>
        <p:xfrm>
          <a:off x="1488175" y="646113"/>
          <a:ext cx="10703825" cy="5352044"/>
        </p:xfrm>
        <a:graphic>
          <a:graphicData uri="http://schemas.openxmlformats.org/drawingml/2006/table">
            <a:tbl>
              <a:tblPr firstRow="1" bandRow="1">
                <a:tableStyleId>{9DCAF9ED-07DC-4A11-8D7F-57B35C25682E}</a:tableStyleId>
              </a:tblPr>
              <a:tblGrid>
                <a:gridCol w="4022288">
                  <a:extLst>
                    <a:ext uri="{9D8B030D-6E8A-4147-A177-3AD203B41FA5}">
                      <a16:colId xmlns:a16="http://schemas.microsoft.com/office/drawing/2014/main" val="20000"/>
                    </a:ext>
                  </a:extLst>
                </a:gridCol>
                <a:gridCol w="6681537">
                  <a:extLst>
                    <a:ext uri="{9D8B030D-6E8A-4147-A177-3AD203B41FA5}">
                      <a16:colId xmlns:a16="http://schemas.microsoft.com/office/drawing/2014/main" val="20001"/>
                    </a:ext>
                  </a:extLst>
                </a:gridCol>
              </a:tblGrid>
              <a:tr h="359015">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1211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solidFill>
                            <a:schemeClr val="tx1"/>
                          </a:solidFill>
                        </a:rPr>
                        <a:t>Descrivere le competenze dimostrate dai laureati occupati nel mercato nazionale ed internazionale ed individuare il gap rispetto alle attese</a:t>
                      </a:r>
                      <a:endParaRPr lang="it-IT" sz="15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solidFill>
                            <a:schemeClr val="tx1"/>
                          </a:solidFill>
                        </a:rPr>
                        <a:t>Stato di avanzamento delle azioni intraprese: è stato progettato e attuato uno specifico studio di settore e una </a:t>
                      </a:r>
                      <a:r>
                        <a:rPr lang="it-IT" sz="1500" i="1" dirty="0">
                          <a:solidFill>
                            <a:schemeClr val="tx1"/>
                          </a:solidFill>
                        </a:rPr>
                        <a:t>survey</a:t>
                      </a:r>
                      <a:r>
                        <a:rPr lang="it-IT" sz="1500" dirty="0">
                          <a:solidFill>
                            <a:schemeClr val="tx1"/>
                          </a:solidFill>
                        </a:rPr>
                        <a:t> con la collaborazione degli studenti per ottenere informazioni sul gap tra competenze dimostrate e attese nei diversi setting assistenziali (locali, regionali e sovranazionali) dei neolaureati. </a:t>
                      </a:r>
                    </a:p>
                    <a:p>
                      <a:pPr marL="0" lvl="0" indent="0">
                        <a:buFontTx/>
                        <a:buNone/>
                      </a:pPr>
                      <a:r>
                        <a:rPr lang="it-IT" sz="1500" dirty="0">
                          <a:solidFill>
                            <a:schemeClr val="tx1"/>
                          </a:solidFill>
                        </a:rPr>
                        <a:t>Livello di raggiungimento dell’obiettivo: </a:t>
                      </a:r>
                      <a:r>
                        <a:rPr lang="it-IT" sz="1500" b="1" dirty="0">
                          <a:solidFill>
                            <a:schemeClr val="tx1"/>
                          </a:solidFill>
                        </a:rPr>
                        <a:t>completo</a:t>
                      </a:r>
                      <a:r>
                        <a:rPr lang="it-IT" sz="1500" dirty="0">
                          <a:solidFill>
                            <a:schemeClr val="tx1"/>
                          </a:solidFill>
                        </a:rPr>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841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solidFill>
                            <a:schemeClr val="tx1"/>
                          </a:solidFill>
                        </a:rPr>
                        <a:t>Individuare e disegnare il Diploma Supplement</a:t>
                      </a:r>
                      <a:endParaRPr lang="it-IT" sz="15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r>
                        <a:rPr lang="it-IT" sz="1500" dirty="0"/>
                        <a:t>Stato di avanzamento delle azioni intraprese: il </a:t>
                      </a:r>
                      <a:r>
                        <a:rPr lang="it-IT" sz="1500" i="1" dirty="0"/>
                        <a:t>Diploma Supplement </a:t>
                      </a:r>
                      <a:r>
                        <a:rPr lang="it-IT" sz="1500" dirty="0"/>
                        <a:t>è stato disegnato e implementato.</a:t>
                      </a:r>
                    </a:p>
                    <a:p>
                      <a:pPr lvl="0"/>
                      <a:r>
                        <a:rPr lang="it-IT" sz="1500" dirty="0"/>
                        <a:t>Livello di raggiungimento dell’obiettivo: </a:t>
                      </a:r>
                      <a:r>
                        <a:rPr lang="it-IT" sz="1500" b="1" dirty="0"/>
                        <a:t>completo</a:t>
                      </a:r>
                      <a:r>
                        <a:rPr lang="it-IT" sz="1500"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1446859">
                <a:tc>
                  <a:txBody>
                    <a:bodyPr/>
                    <a:lstStyle/>
                    <a:p>
                      <a:pPr algn="just"/>
                      <a:r>
                        <a:rPr lang="it-IT" sz="1500" b="1" dirty="0"/>
                        <a:t>Migliorare il sistema di valutazione dei risultati di apprendimento attesi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t>Stato di avanzamento delle azioni intraprese: sono state mappate le modalità di valutazione utilizzate dai Docenti, individuate le criticità anche alla luce delle indicazioni della CPDS, realizzate azioni di miglioramento a livello di</a:t>
                      </a:r>
                      <a:r>
                        <a:rPr lang="it-IT" sz="1500" baseline="0" dirty="0"/>
                        <a:t> </a:t>
                      </a:r>
                      <a:r>
                        <a:rPr lang="it-IT" sz="1500" dirty="0"/>
                        <a:t>Modulo / Insegnamento e di gruppi Docenti; sono state inoltre sperimentate nuove modalità valutative in almeno due Insegnamenti. </a:t>
                      </a:r>
                    </a:p>
                    <a:p>
                      <a:pPr marL="0" lvl="0" indent="0">
                        <a:buFontTx/>
                        <a:buNone/>
                      </a:pPr>
                      <a:r>
                        <a:rPr lang="it-IT" sz="1500" dirty="0"/>
                        <a:t>Livello di raggiungimento dell’obiettivo: </a:t>
                      </a:r>
                      <a:r>
                        <a:rPr lang="it-IT" sz="1500" b="1" dirty="0"/>
                        <a:t>completo</a:t>
                      </a:r>
                      <a:r>
                        <a:rPr lang="it-IT" sz="1500"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1446859">
                <a:tc>
                  <a:txBody>
                    <a:bodyPr/>
                    <a:lstStyle/>
                    <a:p>
                      <a:pPr algn="just"/>
                      <a:r>
                        <a:rPr lang="it-IT" sz="1500" b="1" dirty="0"/>
                        <a:t>Sviluppare un modello per l’acquisizione delle competenze mediante una partnership strategica tra sistemi informativi e sanitari a livello internazionale per favorire la mobilità Docenti, studenti e tutor</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t>Stato di avanzamento delle azioni intraprese: sono stati sviluppati e approvati progetti a livello internazionale per favorire la mobilità di Docenti, Studenti e Tutor. Si segnala a tal fine in particolare i progetti: iCONNECT, PROCARE, EDEN.</a:t>
                      </a:r>
                    </a:p>
                    <a:p>
                      <a:pPr marL="0" lvl="0" indent="0">
                        <a:buFontTx/>
                        <a:buNone/>
                      </a:pPr>
                      <a:r>
                        <a:rPr lang="it-IT" sz="1500" dirty="0"/>
                        <a:t>Livello di raggiungimento dell’obiettivo: </a:t>
                      </a:r>
                      <a:r>
                        <a:rPr lang="it-IT" sz="1500" b="1" dirty="0"/>
                        <a:t>completo</a:t>
                      </a:r>
                      <a:r>
                        <a:rPr lang="it-IT" sz="1500"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1907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2016/2019 -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2016/19</a:t>
            </a:r>
          </a:p>
        </p:txBody>
      </p:sp>
      <p:graphicFrame>
        <p:nvGraphicFramePr>
          <p:cNvPr id="4" name="Tabella 3"/>
          <p:cNvGraphicFramePr>
            <a:graphicFrameLocks noGrp="1"/>
          </p:cNvGraphicFramePr>
          <p:nvPr>
            <p:extLst>
              <p:ext uri="{D42A27DB-BD31-4B8C-83A1-F6EECF244321}">
                <p14:modId xmlns:p14="http://schemas.microsoft.com/office/powerpoint/2010/main" val="4201338688"/>
              </p:ext>
            </p:extLst>
          </p:nvPr>
        </p:nvGraphicFramePr>
        <p:xfrm>
          <a:off x="1488175" y="468831"/>
          <a:ext cx="10703825" cy="5897880"/>
        </p:xfrm>
        <a:graphic>
          <a:graphicData uri="http://schemas.openxmlformats.org/drawingml/2006/table">
            <a:tbl>
              <a:tblPr firstRow="1" bandRow="1">
                <a:tableStyleId>{9DCAF9ED-07DC-4A11-8D7F-57B35C25682E}</a:tableStyleId>
              </a:tblPr>
              <a:tblGrid>
                <a:gridCol w="4022288">
                  <a:extLst>
                    <a:ext uri="{9D8B030D-6E8A-4147-A177-3AD203B41FA5}">
                      <a16:colId xmlns:a16="http://schemas.microsoft.com/office/drawing/2014/main" val="20000"/>
                    </a:ext>
                  </a:extLst>
                </a:gridCol>
                <a:gridCol w="6681537">
                  <a:extLst>
                    <a:ext uri="{9D8B030D-6E8A-4147-A177-3AD203B41FA5}">
                      <a16:colId xmlns:a16="http://schemas.microsoft.com/office/drawing/2014/main" val="20001"/>
                    </a:ext>
                  </a:extLst>
                </a:gridCol>
              </a:tblGrid>
              <a:tr h="359015">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1211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t>Verificare l’effetto della Direttiva Europea sui turni (Legge 30 ottobre 2014, n. 161, art. 14) sul tempo di apprendimento clinico e sulle attività seminariali, di laboratorio, di briefing – debriefing offerti durante la presenza degli studenti nei contesti clinici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solidFill>
                            <a:schemeClr val="tx1"/>
                          </a:solidFill>
                        </a:rPr>
                        <a:t>Stato di avanzamento delle azioni intraprese: è stata monitorizzata la proporzione degli studenti che eludeva la raccomandazione della Direttiva Europea; sono state integrate specifiche raccomandazioni nelle Linee Guida dei tirocini (</a:t>
                      </a:r>
                      <a:r>
                        <a:rPr lang="it-IT" sz="1500" dirty="0">
                          <a:solidFill>
                            <a:schemeClr val="tx1"/>
                          </a:solidFill>
                          <a:hlinkClick r:id="rId5"/>
                        </a:rPr>
                        <a:t>https://www.uniud.it/it/didattica/info-didattiche/piano-di-studio/attivita-formative-professionalizzanti</a:t>
                      </a:r>
                      <a:r>
                        <a:rPr lang="it-IT" sz="1500" dirty="0">
                          <a:solidFill>
                            <a:schemeClr val="tx1"/>
                          </a:solidFill>
                        </a:rPr>
                        <a:t>)</a:t>
                      </a:r>
                      <a:r>
                        <a:rPr lang="it-IT" sz="1500" baseline="0" dirty="0">
                          <a:solidFill>
                            <a:schemeClr val="tx1"/>
                          </a:solidFill>
                        </a:rPr>
                        <a:t> </a:t>
                      </a:r>
                      <a:r>
                        <a:rPr lang="it-IT" sz="1500" dirty="0">
                          <a:solidFill>
                            <a:schemeClr val="tx1"/>
                          </a:solidFill>
                        </a:rPr>
                        <a:t>e identificate strategie di progettazione della didattica frontale e tutoriale al fine di assicurare agli studenti il rispetto della raccomandazione.</a:t>
                      </a:r>
                    </a:p>
                    <a:p>
                      <a:pPr marL="0" lvl="0" indent="0">
                        <a:buFontTx/>
                        <a:buNone/>
                      </a:pPr>
                      <a:r>
                        <a:rPr lang="it-IT" sz="1500" dirty="0">
                          <a:solidFill>
                            <a:schemeClr val="tx1"/>
                          </a:solidFill>
                        </a:rPr>
                        <a:t>Livello di raggiungimento dell’obiettivo: </a:t>
                      </a:r>
                      <a:r>
                        <a:rPr lang="it-IT" sz="1500" b="1" dirty="0">
                          <a:solidFill>
                            <a:schemeClr val="tx1"/>
                          </a:solidFill>
                        </a:rPr>
                        <a:t>completo</a:t>
                      </a:r>
                      <a:r>
                        <a:rPr lang="it-IT" sz="1500" dirty="0">
                          <a:solidFill>
                            <a:schemeClr val="tx1"/>
                          </a:solidFill>
                        </a:rPr>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841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t>Semplificare i processi di controllo, informatizzando la presenza degli studenti in tirocinio e il loro affiancamento ai Tutor di Tirocinio; implementare la gestione elettronica della tracciabilità della presenza degli studenti in tirocinio nell’intera rete formativa del tirocinio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r>
                        <a:rPr lang="it-IT" sz="1500"/>
                        <a:t>Stato di avanzamento delle azioni intraprese: </a:t>
                      </a:r>
                      <a:r>
                        <a:rPr lang="it-IT" sz="1500" dirty="0"/>
                        <a:t>è stato completato il processo di attivazione della rilevazione sistematica tramite “badge” della presenza degli studenti in tirocinio. Tale processo deve essere completato per la sede di Pn. Per le importanti trasformazioni nel Sistema Sanitario Regionale non è stato possibile integrare il sistema di rilevazione “presenze” con il sistema di valorizzazione economica/ECM dei Tutor di Tirocinio.</a:t>
                      </a:r>
                    </a:p>
                    <a:p>
                      <a:pPr lvl="0"/>
                      <a:r>
                        <a:rPr lang="it-IT" sz="1500" dirty="0"/>
                        <a:t>Livello di raggiungimento dell’obiettivo: </a:t>
                      </a:r>
                      <a:r>
                        <a:rPr lang="it-IT" sz="1500" b="1" dirty="0"/>
                        <a:t>incompleto</a:t>
                      </a:r>
                      <a:r>
                        <a:rPr lang="it-IT" sz="1500" dirty="0"/>
                        <a:t>. E’ necessaria un’azione di presa in carico della problematica per portarla a suo completo raggiungimento.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1446859">
                <a:tc>
                  <a:txBody>
                    <a:bodyPr/>
                    <a:lstStyle/>
                    <a:p>
                      <a:pPr algn="just"/>
                      <a:r>
                        <a:rPr lang="it-IT" sz="1500" b="1" dirty="0"/>
                        <a:t>Attivare un processo di revisione dell’ordinamento didattico per allinearlo all’evoluzione dei bisogni dei pazienti, dei servizi e della professione in grado di riflettere i trend emergenti a livello nazionale ed Europeo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lvl="0" indent="0">
                        <a:buFontTx/>
                        <a:buNone/>
                      </a:pPr>
                      <a:r>
                        <a:rPr lang="it-IT" sz="1500" dirty="0"/>
                        <a:t>Stato di avanzamento delle azioni intraprese: è stata attivata una Commissione Didattica ad hoc che ha analizzato gli esiti dello Studio di Settore e sviluppato interventi di miglioramento per incrementare l’appropriatezza dei programmi, la miglior distribuzione dei carichi di apprendimento e della loro sequenzialità. Tali dati sono stati valutati anche dalla CAQ e dal Consiglio di Corso che hanno approvato i cambiamenti richiesti a livello di B2 e di scheda SUA. </a:t>
                      </a:r>
                    </a:p>
                    <a:p>
                      <a:pPr marL="0" lvl="0" indent="0">
                        <a:buFontTx/>
                        <a:buNone/>
                      </a:pPr>
                      <a:r>
                        <a:rPr lang="it-IT" sz="1500" dirty="0"/>
                        <a:t>Livello di raggiungimento dell’obiettivo: </a:t>
                      </a:r>
                      <a:r>
                        <a:rPr lang="it-IT" sz="1500" b="1" dirty="0"/>
                        <a:t>completo</a:t>
                      </a:r>
                      <a:r>
                        <a:rPr lang="it-IT" sz="1500" dirty="0"/>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645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it-IT" dirty="0">
                  <a:solidFill>
                    <a:prstClr val="white"/>
                  </a:solidFill>
                </a:rPr>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200" b="1" dirty="0">
                <a:solidFill>
                  <a:prstClr val="white"/>
                </a:solidFill>
              </a:rPr>
              <a:t>HIC SUNT FUTURA</a:t>
            </a:r>
          </a:p>
        </p:txBody>
      </p:sp>
      <p:pic>
        <p:nvPicPr>
          <p:cNvPr id="22" name="Immagine 21" descr="copertina ESTERNO.jpg"/>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l="11609" t="295"/>
          <a:stretch/>
        </p:blipFill>
        <p:spPr>
          <a:xfrm>
            <a:off x="0" y="452719"/>
            <a:ext cx="12192000" cy="5943307"/>
          </a:xfrm>
          <a:prstGeom prst="rect">
            <a:avLst/>
          </a:prstGeom>
        </p:spPr>
      </p:pic>
      <p:pic>
        <p:nvPicPr>
          <p:cNvPr id="23" name="Picture 2" descr="http://www.fondazionepertini.it/upload/universit%C3%A0%20udine%20logo.gif"/>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54769" y="892955"/>
            <a:ext cx="5100061" cy="5062834"/>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p:cNvSpPr txBox="1"/>
          <p:nvPr/>
        </p:nvSpPr>
        <p:spPr>
          <a:xfrm>
            <a:off x="754063" y="1635147"/>
            <a:ext cx="10885487" cy="4616648"/>
          </a:xfrm>
          <a:prstGeom prst="rect">
            <a:avLst/>
          </a:prstGeom>
          <a:noFill/>
        </p:spPr>
        <p:txBody>
          <a:bodyPr wrap="square" rtlCol="0">
            <a:spAutoFit/>
          </a:bodyPr>
          <a:lstStyle/>
          <a:p>
            <a:pPr algn="ctr"/>
            <a:r>
              <a:rPr lang="it-IT" sz="6600" b="1" dirty="0">
                <a:solidFill>
                  <a:prstClr val="black"/>
                </a:solidFill>
              </a:rPr>
              <a:t>RAPPORTO DI RIESAME </a:t>
            </a:r>
          </a:p>
          <a:p>
            <a:pPr algn="ctr"/>
            <a:r>
              <a:rPr lang="it-IT" sz="6600" b="1" dirty="0">
                <a:solidFill>
                  <a:prstClr val="black"/>
                </a:solidFill>
              </a:rPr>
              <a:t>A.A. 2019/2022</a:t>
            </a:r>
          </a:p>
          <a:p>
            <a:pPr algn="ctr"/>
            <a:r>
              <a:rPr lang="it-IT" sz="3600" i="1" dirty="0">
                <a:solidFill>
                  <a:prstClr val="black"/>
                </a:solidFill>
              </a:rPr>
              <a:t>Processi, obiettivi ed azioni di qualità</a:t>
            </a:r>
          </a:p>
          <a:p>
            <a:pPr algn="ctr"/>
            <a:endParaRPr lang="it-IT" sz="6000" b="1" dirty="0">
              <a:solidFill>
                <a:prstClr val="black"/>
              </a:solidFill>
            </a:endParaRPr>
          </a:p>
          <a:p>
            <a:pPr algn="ctr"/>
            <a:r>
              <a:rPr lang="it-IT" sz="6600" b="1" dirty="0">
                <a:solidFill>
                  <a:prstClr val="black"/>
                </a:solidFill>
              </a:rPr>
              <a:t>CdS in Infermieristica</a:t>
            </a:r>
          </a:p>
        </p:txBody>
      </p:sp>
    </p:spTree>
    <p:extLst>
      <p:ext uri="{BB962C8B-B14F-4D97-AF65-F5344CB8AC3E}">
        <p14:creationId xmlns:p14="http://schemas.microsoft.com/office/powerpoint/2010/main" val="365194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a:t>
            </a:r>
            <a:r>
              <a:rPr lang="it-IT" b="1">
                <a:solidFill>
                  <a:srgbClr val="FFFFFF"/>
                </a:solidFill>
                <a:latin typeface="Helvetica" panose="020B0604020202020204" pitchFamily="34" charset="0"/>
              </a:rPr>
              <a:t>riesame 2019/2022 </a:t>
            </a:r>
            <a:r>
              <a:rPr lang="it-IT" b="1" dirty="0">
                <a:solidFill>
                  <a:srgbClr val="FFFFFF"/>
                </a:solidFill>
                <a:latin typeface="Helvetica" panose="020B0604020202020204" pitchFamily="34" charset="0"/>
              </a:rPr>
              <a:t>-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pic>
        <p:nvPicPr>
          <p:cNvPr id="4" name="Immagine 3"/>
          <p:cNvPicPr>
            <a:picLocks noChangeAspect="1"/>
          </p:cNvPicPr>
          <p:nvPr/>
        </p:nvPicPr>
        <p:blipFill rotWithShape="1">
          <a:blip r:embed="rId5"/>
          <a:srcRect l="3268" t="16863" r="18872" b="13333"/>
          <a:stretch/>
        </p:blipFill>
        <p:spPr>
          <a:xfrm>
            <a:off x="1407458" y="914120"/>
            <a:ext cx="9583271" cy="5369851"/>
          </a:xfrm>
          <a:prstGeom prst="rect">
            <a:avLst/>
          </a:prstGeom>
        </p:spPr>
      </p:pic>
      <p:sp>
        <p:nvSpPr>
          <p:cNvPr id="18" name="Rettangolo 17"/>
          <p:cNvSpPr/>
          <p:nvPr/>
        </p:nvSpPr>
        <p:spPr>
          <a:xfrm>
            <a:off x="2090154" y="465221"/>
            <a:ext cx="8217877" cy="4572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r>
              <a:rPr lang="it-IT" sz="2400" b="1" dirty="0">
                <a:solidFill>
                  <a:schemeClr val="tx1"/>
                </a:solidFill>
                <a:latin typeface="Helvetica" panose="020B0604020202020204" pitchFamily="34" charset="0"/>
              </a:rPr>
              <a:t>Organizzazione del CdS</a:t>
            </a:r>
          </a:p>
        </p:txBody>
      </p:sp>
    </p:spTree>
    <p:extLst>
      <p:ext uri="{BB962C8B-B14F-4D97-AF65-F5344CB8AC3E}">
        <p14:creationId xmlns:p14="http://schemas.microsoft.com/office/powerpoint/2010/main" val="26021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2019/20</a:t>
            </a:r>
          </a:p>
        </p:txBody>
      </p:sp>
      <p:graphicFrame>
        <p:nvGraphicFramePr>
          <p:cNvPr id="4" name="Tabella 3"/>
          <p:cNvGraphicFramePr>
            <a:graphicFrameLocks noGrp="1"/>
          </p:cNvGraphicFramePr>
          <p:nvPr>
            <p:extLst>
              <p:ext uri="{D42A27DB-BD31-4B8C-83A1-F6EECF244321}">
                <p14:modId xmlns:p14="http://schemas.microsoft.com/office/powerpoint/2010/main" val="3984059728"/>
              </p:ext>
            </p:extLst>
          </p:nvPr>
        </p:nvGraphicFramePr>
        <p:xfrm>
          <a:off x="1488175" y="462519"/>
          <a:ext cx="10703825" cy="5939478"/>
        </p:xfrm>
        <a:graphic>
          <a:graphicData uri="http://schemas.openxmlformats.org/drawingml/2006/table">
            <a:tbl>
              <a:tblPr firstRow="1" bandRow="1">
                <a:tableStyleId>{9DCAF9ED-07DC-4A11-8D7F-57B35C25682E}</a:tableStyleId>
              </a:tblPr>
              <a:tblGrid>
                <a:gridCol w="4022288">
                  <a:extLst>
                    <a:ext uri="{9D8B030D-6E8A-4147-A177-3AD203B41FA5}">
                      <a16:colId xmlns:a16="http://schemas.microsoft.com/office/drawing/2014/main" val="20000"/>
                    </a:ext>
                  </a:extLst>
                </a:gridCol>
                <a:gridCol w="6681537">
                  <a:extLst>
                    <a:ext uri="{9D8B030D-6E8A-4147-A177-3AD203B41FA5}">
                      <a16:colId xmlns:a16="http://schemas.microsoft.com/office/drawing/2014/main" val="20001"/>
                    </a:ext>
                  </a:extLst>
                </a:gridCol>
              </a:tblGrid>
              <a:tr h="212100">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1013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solidFill>
                            <a:schemeClr val="tx1"/>
                          </a:solidFill>
                        </a:rPr>
                        <a:t>Monitorare i cambiamenti effettuati nei programmi di studio, nelle attività seminariali e di laboratorio almeno con cadenza annuale consultando studenti e stakeholder</a:t>
                      </a:r>
                      <a:endParaRPr lang="it-IT" sz="15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buFontTx/>
                        <a:buChar char="-"/>
                      </a:pPr>
                      <a:r>
                        <a:rPr lang="it-IT" sz="1500" dirty="0">
                          <a:solidFill>
                            <a:schemeClr val="tx1"/>
                          </a:solidFill>
                        </a:rPr>
                        <a:t>Attivare un </a:t>
                      </a:r>
                      <a:r>
                        <a:rPr lang="it-IT" sz="1500" b="1" dirty="0">
                          <a:solidFill>
                            <a:schemeClr val="tx1"/>
                          </a:solidFill>
                        </a:rPr>
                        <a:t>sistema di sorveglianza </a:t>
                      </a:r>
                      <a:r>
                        <a:rPr lang="it-IT" sz="1500" dirty="0">
                          <a:solidFill>
                            <a:schemeClr val="tx1"/>
                          </a:solidFill>
                        </a:rPr>
                        <a:t>dell’effetto a breve/lungo termine dei cambiamenti effettuati nei programmi di studio, nelle attività seminariali e di laboratorio sia dal punto di vista degli studenti che degli stakeholder.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3086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solidFill>
                            <a:schemeClr val="tx1"/>
                          </a:solidFill>
                        </a:rPr>
                        <a:t>Garantire occasioni multi professionali di sviluppo e mantenimento delle competenze sia nei contesti simulati che di aula al fine di valorizzare il lavoro di team (almeno due eventi/anno)</a:t>
                      </a:r>
                      <a:endParaRPr lang="it-IT" sz="15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r>
                        <a:rPr lang="it-IT" sz="1500" dirty="0"/>
                        <a:t>Attività nel breve tempo (</a:t>
                      </a:r>
                      <a:r>
                        <a:rPr lang="it-IT" sz="1500" b="1" dirty="0"/>
                        <a:t>Centro Simulazione</a:t>
                      </a:r>
                      <a:r>
                        <a:rPr lang="it-IT" sz="1500" dirty="0"/>
                        <a:t>): </a:t>
                      </a:r>
                    </a:p>
                    <a:p>
                      <a:pPr marL="285750" lvl="0" indent="-285750">
                        <a:buFontTx/>
                        <a:buChar char="-"/>
                      </a:pPr>
                      <a:r>
                        <a:rPr lang="it-IT" sz="1500" dirty="0"/>
                        <a:t>Garantire per l’A.A. 2018/19 il Laboratorio preclinico (prelievo venoso) per studenti dei Corsi in Infermieristica e Medicina; </a:t>
                      </a:r>
                    </a:p>
                    <a:p>
                      <a:pPr marL="285750" lvl="0" indent="-285750">
                        <a:buFontTx/>
                        <a:buChar char="-"/>
                      </a:pPr>
                      <a:r>
                        <a:rPr lang="it-IT" sz="1500" dirty="0"/>
                        <a:t>Attivare gruppo di coordinamento con i CdS dell’area sanitaria per individuare aree di possibile integrazione dell’attività di Laboratorio; </a:t>
                      </a:r>
                    </a:p>
                    <a:p>
                      <a:pPr marL="285750" lvl="0" indent="-285750">
                        <a:buFontTx/>
                        <a:buChar char="-"/>
                      </a:pPr>
                      <a:r>
                        <a:rPr lang="it-IT" sz="1500" dirty="0"/>
                        <a:t>Attivare almeno un Laboratorio interprofessionale annuo da sottoporre alla valutazione di qualità da parte degli studenti tramite questionario. </a:t>
                      </a:r>
                    </a:p>
                    <a:p>
                      <a:pPr marL="0" lvl="0" indent="0">
                        <a:buFontTx/>
                        <a:buNone/>
                      </a:pPr>
                      <a:r>
                        <a:rPr lang="it-IT" sz="1500" dirty="0"/>
                        <a:t>Attività nel lungo tempo (</a:t>
                      </a:r>
                      <a:r>
                        <a:rPr lang="it-IT" sz="1500" b="1" dirty="0"/>
                        <a:t>Attività seminariale, didattica</a:t>
                      </a:r>
                      <a:r>
                        <a:rPr lang="it-IT" sz="1500" dirty="0"/>
                        <a:t>): </a:t>
                      </a:r>
                    </a:p>
                    <a:p>
                      <a:pPr marL="285750" lvl="0" indent="-285750">
                        <a:buFontTx/>
                        <a:buChar char="-"/>
                      </a:pPr>
                      <a:r>
                        <a:rPr lang="it-IT" sz="1500" dirty="0"/>
                        <a:t>Individuare con coordinatori/RAFP di altri CdS le aree tematiche suscettibili di formazione multidisciplinare; </a:t>
                      </a:r>
                    </a:p>
                    <a:p>
                      <a:pPr marL="285750" lvl="0" indent="-285750">
                        <a:buFontTx/>
                        <a:buChar char="-"/>
                      </a:pPr>
                      <a:r>
                        <a:rPr lang="it-IT" sz="1500" dirty="0"/>
                        <a:t>Attivare percorsi multidisciplinare e sottoporli a valutazione della qualità da parte degli studenti; </a:t>
                      </a:r>
                    </a:p>
                    <a:p>
                      <a:pPr marL="285750" lvl="0" indent="-285750">
                        <a:buFontTx/>
                        <a:buChar char="-"/>
                      </a:pPr>
                      <a:r>
                        <a:rPr lang="it-IT" sz="1500" dirty="0"/>
                        <a:t>Stabilizzare l’offerta con i migliori risultati così come percepiti dagli studenti.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1474041">
                <a:tc>
                  <a:txBody>
                    <a:bodyPr/>
                    <a:lstStyle/>
                    <a:p>
                      <a:pPr algn="just"/>
                      <a:r>
                        <a:rPr lang="it-IT" sz="1500" b="1" dirty="0"/>
                        <a:t>Potenziare i processi di internazionalizzazione in uscita raggiungendo un incremento di almeno il 10% dell’indicatore iC10 e della percentuale dei CFU conseguiti all’estero dagli studenti regolari sul totale dei CFU conseguiti entro la durata normale del corso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buFontTx/>
                        <a:buChar char="-"/>
                      </a:pPr>
                      <a:r>
                        <a:rPr lang="it-IT" sz="1500" dirty="0"/>
                        <a:t>Pianificare incontri informativi sistematici e anticipati rispetto all’uscita del Bando di candidatura agli studenti del I e del II anno sulle potenzialità formative e sugli aspetti organizzativi-gestionali del percorso </a:t>
                      </a:r>
                      <a:r>
                        <a:rPr lang="it-IT" sz="1500" b="1" dirty="0"/>
                        <a:t>Erasmus+</a:t>
                      </a:r>
                      <a:r>
                        <a:rPr lang="it-IT" sz="1500" dirty="0"/>
                        <a:t> </a:t>
                      </a:r>
                      <a:r>
                        <a:rPr lang="it-IT" sz="1500" b="1" dirty="0"/>
                        <a:t>for </a:t>
                      </a:r>
                      <a:r>
                        <a:rPr lang="it-IT" sz="1500" b="1" i="0" dirty="0"/>
                        <a:t>traineeship</a:t>
                      </a:r>
                      <a:r>
                        <a:rPr lang="it-IT" sz="1500" dirty="0"/>
                        <a:t>; </a:t>
                      </a:r>
                    </a:p>
                    <a:p>
                      <a:pPr marL="285750" lvl="0" indent="-285750">
                        <a:buFontTx/>
                        <a:buChar char="-"/>
                      </a:pPr>
                      <a:r>
                        <a:rPr lang="it-IT" sz="1500" dirty="0"/>
                        <a:t>Anticipare a giugno il </a:t>
                      </a:r>
                      <a:r>
                        <a:rPr lang="it-IT" sz="1500" b="1" dirty="0"/>
                        <a:t>Meeting di restituzione</a:t>
                      </a:r>
                      <a:r>
                        <a:rPr lang="it-IT" sz="1500" dirty="0"/>
                        <a:t> Erasmus; </a:t>
                      </a:r>
                    </a:p>
                    <a:p>
                      <a:pPr marL="285750" lvl="0" indent="-285750">
                        <a:buFontTx/>
                        <a:buChar char="-"/>
                      </a:pPr>
                      <a:r>
                        <a:rPr lang="it-IT" sz="1500" dirty="0"/>
                        <a:t>Realizzare </a:t>
                      </a:r>
                      <a:r>
                        <a:rPr lang="it-IT" sz="1500" b="1" dirty="0"/>
                        <a:t>video tutorial </a:t>
                      </a:r>
                      <a:r>
                        <a:rPr lang="it-IT" sz="1500" dirty="0"/>
                        <a:t>Erasmus e </a:t>
                      </a:r>
                      <a:r>
                        <a:rPr lang="it-IT" sz="1500" b="1" dirty="0"/>
                        <a:t>brochure</a:t>
                      </a:r>
                      <a:r>
                        <a:rPr lang="it-IT" sz="1500" dirty="0"/>
                        <a:t> coinvolgendo gli ex Erasmus; </a:t>
                      </a:r>
                    </a:p>
                    <a:p>
                      <a:pPr marL="285750" lvl="0" indent="-285750">
                        <a:buFontTx/>
                        <a:buChar char="-"/>
                      </a:pPr>
                      <a:r>
                        <a:rPr lang="it-IT" sz="1500" dirty="0"/>
                        <a:t>Coinvolgere e creare un </a:t>
                      </a:r>
                      <a:r>
                        <a:rPr lang="it-IT" sz="1500" b="1" dirty="0"/>
                        <a:t>Erasmus team</a:t>
                      </a:r>
                      <a:r>
                        <a:rPr lang="it-IT" sz="1500" dirty="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119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2019/20</a:t>
            </a:r>
          </a:p>
        </p:txBody>
      </p:sp>
      <p:graphicFrame>
        <p:nvGraphicFramePr>
          <p:cNvPr id="4" name="Tabella 3"/>
          <p:cNvGraphicFramePr>
            <a:graphicFrameLocks noGrp="1"/>
          </p:cNvGraphicFramePr>
          <p:nvPr>
            <p:extLst>
              <p:ext uri="{D42A27DB-BD31-4B8C-83A1-F6EECF244321}">
                <p14:modId xmlns:p14="http://schemas.microsoft.com/office/powerpoint/2010/main" val="2257314381"/>
              </p:ext>
            </p:extLst>
          </p:nvPr>
        </p:nvGraphicFramePr>
        <p:xfrm>
          <a:off x="1406770" y="526821"/>
          <a:ext cx="10785230" cy="5755352"/>
        </p:xfrm>
        <a:graphic>
          <a:graphicData uri="http://schemas.openxmlformats.org/drawingml/2006/table">
            <a:tbl>
              <a:tblPr firstRow="1" bandRow="1">
                <a:tableStyleId>{9DCAF9ED-07DC-4A11-8D7F-57B35C25682E}</a:tableStyleId>
              </a:tblPr>
              <a:tblGrid>
                <a:gridCol w="4356357">
                  <a:extLst>
                    <a:ext uri="{9D8B030D-6E8A-4147-A177-3AD203B41FA5}">
                      <a16:colId xmlns:a16="http://schemas.microsoft.com/office/drawing/2014/main" val="20000"/>
                    </a:ext>
                  </a:extLst>
                </a:gridCol>
                <a:gridCol w="6428873">
                  <a:extLst>
                    <a:ext uri="{9D8B030D-6E8A-4147-A177-3AD203B41FA5}">
                      <a16:colId xmlns:a16="http://schemas.microsoft.com/office/drawing/2014/main" val="20001"/>
                    </a:ext>
                  </a:extLst>
                </a:gridCol>
              </a:tblGrid>
              <a:tr h="361062">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1444249">
                <a:tc>
                  <a:txBody>
                    <a:bodyPr/>
                    <a:lstStyle/>
                    <a:p>
                      <a:pPr algn="just"/>
                      <a:r>
                        <a:rPr lang="it-IT" sz="1500" b="1" dirty="0"/>
                        <a:t>Assicurare la presenza di almeno il 90% dei programmi dei Moduli/Insegnamenti in lingua inglese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buFontTx/>
                        <a:buChar char="-"/>
                      </a:pPr>
                      <a:r>
                        <a:rPr lang="it-IT" sz="1500" dirty="0"/>
                        <a:t>Individuare i </a:t>
                      </a:r>
                      <a:r>
                        <a:rPr lang="it-IT" sz="1500" b="1" dirty="0"/>
                        <a:t>Syllabus</a:t>
                      </a:r>
                      <a:r>
                        <a:rPr lang="it-IT" sz="1500" dirty="0"/>
                        <a:t> a maggiore stabilità ed interesse per la</a:t>
                      </a:r>
                      <a:r>
                        <a:rPr lang="it-IT" sz="1500" baseline="0" dirty="0"/>
                        <a:t> </a:t>
                      </a:r>
                      <a:r>
                        <a:rPr lang="it-IT" sz="1500" dirty="0"/>
                        <a:t>popolazione target (ad esempio, studenti di anni successivi al I per realizzare la traduzione e verificarla); </a:t>
                      </a:r>
                    </a:p>
                    <a:p>
                      <a:pPr marL="285750" lvl="0" indent="-285750">
                        <a:buFontTx/>
                        <a:buChar char="-"/>
                      </a:pPr>
                      <a:r>
                        <a:rPr lang="it-IT" sz="1500" dirty="0"/>
                        <a:t>Provvedere alla </a:t>
                      </a:r>
                      <a:r>
                        <a:rPr lang="it-IT" sz="1500" b="1" dirty="0"/>
                        <a:t>traduzione</a:t>
                      </a:r>
                      <a:r>
                        <a:rPr lang="it-IT" sz="1500" dirty="0"/>
                        <a:t> dei programmi in lingua inglese con il più ampio coinvolgimento dei Docenti; </a:t>
                      </a:r>
                    </a:p>
                    <a:p>
                      <a:pPr marL="285750" lvl="0" indent="-285750">
                        <a:buFontTx/>
                        <a:buChar char="-"/>
                      </a:pPr>
                      <a:r>
                        <a:rPr lang="it-IT" sz="1500" b="1" dirty="0"/>
                        <a:t>Validare le traduzioni </a:t>
                      </a:r>
                      <a:r>
                        <a:rPr lang="it-IT" sz="1500" dirty="0"/>
                        <a:t>e inserirle sul Syllabus.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3926552">
                <a:tc>
                  <a:txBody>
                    <a:bodyPr/>
                    <a:lstStyle/>
                    <a:p>
                      <a:pPr lvl="0"/>
                      <a:r>
                        <a:rPr lang="it-IT" sz="1500" b="1" dirty="0">
                          <a:solidFill>
                            <a:schemeClr val="tx1"/>
                          </a:solidFill>
                        </a:rPr>
                        <a:t>Garanti re almeno per 2/3 degli studenti in tirocinio presso le sedi delle Aziende Sanitarie della Provincia di Ud, la presenza di un luogo salubre e sicuro dedicato per il cambio e la custodia degli indumenti durante l’attività di tirocinio:</a:t>
                      </a:r>
                    </a:p>
                    <a:p>
                      <a:pPr lvl="0"/>
                      <a:r>
                        <a:rPr lang="it-IT" sz="1500" b="1" dirty="0">
                          <a:solidFill>
                            <a:schemeClr val="tx1"/>
                          </a:solidFill>
                        </a:rPr>
                        <a:t>a) </a:t>
                      </a:r>
                      <a:r>
                        <a:rPr lang="it-IT" sz="1500" b="0" dirty="0">
                          <a:solidFill>
                            <a:schemeClr val="tx1"/>
                          </a:solidFill>
                        </a:rPr>
                        <a:t>entro due anni il 20% degli studenti avrà la possibilità di usufruire degli stipetti “Jolly” presenti già nelle Aziende Sanitarie della Provincia;</a:t>
                      </a:r>
                    </a:p>
                    <a:p>
                      <a:pPr lvl="0"/>
                      <a:r>
                        <a:rPr lang="it-IT" sz="1500" b="1" dirty="0">
                          <a:solidFill>
                            <a:schemeClr val="tx1"/>
                          </a:solidFill>
                        </a:rPr>
                        <a:t>b) </a:t>
                      </a:r>
                      <a:r>
                        <a:rPr lang="it-IT" sz="1500" b="0" dirty="0">
                          <a:solidFill>
                            <a:schemeClr val="tx1"/>
                          </a:solidFill>
                        </a:rPr>
                        <a:t>entro il triennio almeno il 50% degli studenti in tirocinio Aziende Sanitarie della Provincia avranno la possibilità di usufruire di un luogo salubre e sicuro per il cambio e la custodia degli indumenti durante l’attività di tirocinio</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lvl="0"/>
                      <a:r>
                        <a:rPr lang="it-IT" sz="1500" dirty="0"/>
                        <a:t>Attività nel breve tempo: </a:t>
                      </a:r>
                    </a:p>
                    <a:p>
                      <a:pPr marL="285750" lvl="0" indent="-285750">
                        <a:buFontTx/>
                        <a:buChar char="-"/>
                      </a:pPr>
                      <a:r>
                        <a:rPr lang="it-IT" sz="1500" dirty="0"/>
                        <a:t>Stimare il </a:t>
                      </a:r>
                      <a:r>
                        <a:rPr lang="it-IT" sz="1500" b="1" dirty="0"/>
                        <a:t>numero di stipetti </a:t>
                      </a:r>
                      <a:r>
                        <a:rPr lang="it-IT" sz="1500" dirty="0"/>
                        <a:t>necessari da mettere a disposizione per ogni Azienda; </a:t>
                      </a:r>
                    </a:p>
                    <a:p>
                      <a:pPr marL="285750" lvl="0" indent="-285750">
                        <a:buFontTx/>
                        <a:buChar char="-"/>
                      </a:pPr>
                      <a:r>
                        <a:rPr lang="it-IT" sz="1500" dirty="0"/>
                        <a:t>Definire </a:t>
                      </a:r>
                      <a:r>
                        <a:rPr lang="it-IT" sz="1500" b="1" i="0" dirty="0"/>
                        <a:t>tempo e periodo di utilizzo </a:t>
                      </a:r>
                      <a:r>
                        <a:rPr lang="it-IT" sz="1500" dirty="0"/>
                        <a:t>in accordo alla programmazione didattica annuale; </a:t>
                      </a:r>
                    </a:p>
                    <a:p>
                      <a:pPr marL="285750" lvl="0" indent="-285750">
                        <a:buFontTx/>
                        <a:buChar char="-"/>
                      </a:pPr>
                      <a:r>
                        <a:rPr lang="it-IT" sz="1500" b="1" dirty="0"/>
                        <a:t>Contattare i responsabili </a:t>
                      </a:r>
                      <a:r>
                        <a:rPr lang="it-IT" sz="1500" dirty="0"/>
                        <a:t>(Direzione Medica e Direzione infermieristica) delle Aziende Sanitarie della Provincia per comprendere la possibilità di usufruire sistematicamente degli stipetti “Jolly”.</a:t>
                      </a:r>
                    </a:p>
                    <a:p>
                      <a:pPr lvl="0"/>
                      <a:r>
                        <a:rPr lang="it-IT" sz="1500" dirty="0"/>
                        <a:t>Attività nel medio tempo: </a:t>
                      </a:r>
                    </a:p>
                    <a:p>
                      <a:pPr marL="285750" lvl="0" indent="-285750">
                        <a:buFontTx/>
                        <a:buChar char="-"/>
                      </a:pPr>
                      <a:r>
                        <a:rPr lang="it-IT" sz="1500" dirty="0"/>
                        <a:t>Condividere se necessario </a:t>
                      </a:r>
                      <a:r>
                        <a:rPr lang="it-IT" sz="1500" b="1" dirty="0"/>
                        <a:t>concorrere alla spesa </a:t>
                      </a:r>
                      <a:r>
                        <a:rPr lang="it-IT" sz="1500" dirty="0"/>
                        <a:t>dell’acquisto degli stipetti; </a:t>
                      </a:r>
                    </a:p>
                    <a:p>
                      <a:pPr marL="285750" lvl="0" indent="-285750">
                        <a:buFontTx/>
                        <a:buChar char="-"/>
                      </a:pPr>
                      <a:r>
                        <a:rPr lang="it-IT" sz="1500" dirty="0"/>
                        <a:t>Definire procedura per poter usufruire degli </a:t>
                      </a:r>
                      <a:r>
                        <a:rPr lang="it-IT" sz="1500" b="1" dirty="0"/>
                        <a:t>stipetti “Jolly”</a:t>
                      </a:r>
                      <a:r>
                        <a:rPr lang="it-IT" sz="1500" dirty="0"/>
                        <a:t>, quindi quelli già attualmente presenti presso le Aziende.</a:t>
                      </a:r>
                    </a:p>
                    <a:p>
                      <a:pPr lvl="0"/>
                      <a:r>
                        <a:rPr lang="it-IT" sz="1500" dirty="0"/>
                        <a:t>Attività lungo tempo, entro il triennio: </a:t>
                      </a:r>
                    </a:p>
                    <a:p>
                      <a:pPr marL="285750" lvl="0" indent="-285750">
                        <a:buFontTx/>
                        <a:buChar char="-"/>
                      </a:pPr>
                      <a:r>
                        <a:rPr lang="it-IT" sz="1500" dirty="0"/>
                        <a:t>Acquistare e mettere a disposizione degli stipetti.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622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2019/20</a:t>
            </a:r>
          </a:p>
        </p:txBody>
      </p:sp>
      <p:graphicFrame>
        <p:nvGraphicFramePr>
          <p:cNvPr id="4" name="Tabella 3"/>
          <p:cNvGraphicFramePr>
            <a:graphicFrameLocks noGrp="1"/>
          </p:cNvGraphicFramePr>
          <p:nvPr>
            <p:extLst>
              <p:ext uri="{D42A27DB-BD31-4B8C-83A1-F6EECF244321}">
                <p14:modId xmlns:p14="http://schemas.microsoft.com/office/powerpoint/2010/main" val="2628064312"/>
              </p:ext>
            </p:extLst>
          </p:nvPr>
        </p:nvGraphicFramePr>
        <p:xfrm>
          <a:off x="1488174" y="457199"/>
          <a:ext cx="10678060" cy="5897880"/>
        </p:xfrm>
        <a:graphic>
          <a:graphicData uri="http://schemas.openxmlformats.org/drawingml/2006/table">
            <a:tbl>
              <a:tblPr firstRow="1" bandRow="1">
                <a:tableStyleId>{9DCAF9ED-07DC-4A11-8D7F-57B35C25682E}</a:tableStyleId>
              </a:tblPr>
              <a:tblGrid>
                <a:gridCol w="3745563">
                  <a:extLst>
                    <a:ext uri="{9D8B030D-6E8A-4147-A177-3AD203B41FA5}">
                      <a16:colId xmlns:a16="http://schemas.microsoft.com/office/drawing/2014/main" val="20000"/>
                    </a:ext>
                  </a:extLst>
                </a:gridCol>
                <a:gridCol w="6932497">
                  <a:extLst>
                    <a:ext uri="{9D8B030D-6E8A-4147-A177-3AD203B41FA5}">
                      <a16:colId xmlns:a16="http://schemas.microsoft.com/office/drawing/2014/main" val="20001"/>
                    </a:ext>
                  </a:extLst>
                </a:gridCol>
              </a:tblGrid>
              <a:tr h="348917">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813349">
                <a:tc>
                  <a:txBody>
                    <a:bodyPr/>
                    <a:lstStyle/>
                    <a:p>
                      <a:pPr lvl="0"/>
                      <a:r>
                        <a:rPr lang="it-IT" sz="1500" b="1" dirty="0"/>
                        <a:t>Completare l’attivazione e la diffusione del “badge” presso la sede del CdS di Pn quale sistema di tracciabilità della presenza dello studente in tirocinio (100% degli studenti iscritti ha in dotazione il “badge”)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aseline="0" dirty="0"/>
                        <a:t>Attivare azioni di raccordo con le strutture aziendali della rete formativa di riferimento per realizzare la predisposizione e l’avvio del </a:t>
                      </a:r>
                      <a:r>
                        <a:rPr lang="it-IT" sz="1500" b="1" baseline="0" dirty="0"/>
                        <a:t>sistema di rilevazione informatizzato delle “presenze”</a:t>
                      </a:r>
                      <a:r>
                        <a:rPr lang="it-IT" sz="1500" baseline="0" dirty="0"/>
                        <a:t> degli studenti; </a:t>
                      </a:r>
                    </a:p>
                    <a:p>
                      <a:pPr marL="285750" lvl="0" indent="-285750" algn="l">
                        <a:buFontTx/>
                        <a:buChar char="-"/>
                      </a:pPr>
                      <a:r>
                        <a:rPr lang="it-IT" sz="1500" baseline="0" dirty="0"/>
                        <a:t>Avviare il sistema di rilevazione valutandone la sostenibilità e le potenzialità di utilizzo anche per altri processi in atto preso il CdS (valorizzazione economica dei Tutor/ECM); </a:t>
                      </a:r>
                    </a:p>
                    <a:p>
                      <a:pPr marL="285750" lvl="0" indent="-285750" algn="l">
                        <a:buFontTx/>
                        <a:buChar char="-"/>
                      </a:pPr>
                      <a:r>
                        <a:rPr lang="it-IT" sz="1500" baseline="0" dirty="0"/>
                        <a:t>Rivedere il sistema e stabilizzare la sua performance.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5723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500" b="1" dirty="0"/>
                        <a:t>Sviluppare le potenzialità del sistema di rilevazione delle “presenze” degli studenti per la sede di Ud anche rispetto al sistema di valorizzazione economica dell’attività tutoriale/ECM attraverso almeno uno studio di fattibilità ed una prova pilota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Analizzare attraverso uno </a:t>
                      </a:r>
                      <a:r>
                        <a:rPr lang="it-IT" sz="1500" b="1" dirty="0"/>
                        <a:t>studio di fattibilità </a:t>
                      </a:r>
                      <a:r>
                        <a:rPr lang="it-IT" sz="1500" dirty="0"/>
                        <a:t>le possibilità di utilizzo del sistema di rilevazione informatica degli studenti in tirocinio con il processo di valorizzazione economica e dell’attività ECM; </a:t>
                      </a:r>
                    </a:p>
                    <a:p>
                      <a:pPr marL="285750" lvl="0" indent="-285750" algn="l">
                        <a:buFontTx/>
                        <a:buChar char="-"/>
                      </a:pPr>
                      <a:r>
                        <a:rPr lang="it-IT" sz="1500" dirty="0"/>
                        <a:t>Realizzare uno </a:t>
                      </a:r>
                      <a:r>
                        <a:rPr lang="it-IT" sz="1500" b="1" dirty="0"/>
                        <a:t>studio pilota </a:t>
                      </a:r>
                      <a:r>
                        <a:rPr lang="it-IT" sz="1500" dirty="0"/>
                        <a:t>e individuare le criticità per la messa regime del sistema.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572356">
                <a:tc>
                  <a:txBody>
                    <a:bodyPr/>
                    <a:lstStyle/>
                    <a:p>
                      <a:pPr lvl="0"/>
                      <a:r>
                        <a:rPr lang="it-IT" sz="1500" b="1" dirty="0"/>
                        <a:t>Avviare forme di didattica a distanza sperimentando nel triennio almeno una forma seminariale, i precorsi e i moduli identificati dal Consiglio di Corso di Laurea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Provvedere alle </a:t>
                      </a:r>
                      <a:r>
                        <a:rPr lang="it-IT" sz="1500" b="1" dirty="0"/>
                        <a:t>azioni preliminari </a:t>
                      </a:r>
                      <a:r>
                        <a:rPr lang="it-IT" sz="1500" dirty="0"/>
                        <a:t>(analisi delle diverse forme di teledidattica, valutazione delle opportunità esistenti, eventuale potenziamento con i fondi ad hoc del CdS) e richiedere le opportune </a:t>
                      </a:r>
                      <a:r>
                        <a:rPr lang="it-IT" sz="1500" b="1" dirty="0"/>
                        <a:t>autorizzazioni</a:t>
                      </a:r>
                      <a:r>
                        <a:rPr lang="it-IT" sz="1500" dirty="0"/>
                        <a:t> per l’allestimento delle aule; </a:t>
                      </a:r>
                    </a:p>
                    <a:p>
                      <a:pPr marL="285750" lvl="0" indent="-285750" algn="l">
                        <a:buFontTx/>
                        <a:buChar char="-"/>
                      </a:pPr>
                      <a:r>
                        <a:rPr lang="it-IT" sz="1500" dirty="0"/>
                        <a:t>Individuare con il Consiglio di Corso le attività didattiche da sottoporre a </a:t>
                      </a:r>
                      <a:r>
                        <a:rPr lang="it-IT" sz="1500" b="1" dirty="0"/>
                        <a:t>sperimentazione in teledidattica </a:t>
                      </a:r>
                      <a:r>
                        <a:rPr lang="it-IT" sz="1500" dirty="0"/>
                        <a:t>e opportuni sistemi di monitoraggio della qualità; </a:t>
                      </a:r>
                    </a:p>
                    <a:p>
                      <a:pPr marL="285750" lvl="0" indent="-285750" algn="l">
                        <a:buFontTx/>
                        <a:buChar char="-"/>
                      </a:pPr>
                      <a:r>
                        <a:rPr lang="it-IT" sz="1500" dirty="0"/>
                        <a:t>Individuare il </a:t>
                      </a:r>
                      <a:r>
                        <a:rPr lang="it-IT" sz="1500" b="1" dirty="0"/>
                        <a:t>sistema tutoriale </a:t>
                      </a:r>
                      <a:r>
                        <a:rPr lang="it-IT" sz="1500" dirty="0"/>
                        <a:t>dedicato presso la sede di Pn; </a:t>
                      </a:r>
                    </a:p>
                    <a:p>
                      <a:pPr marL="285750" lvl="0" indent="-285750" algn="l">
                        <a:buFontTx/>
                        <a:buChar char="-"/>
                      </a:pPr>
                      <a:r>
                        <a:rPr lang="it-IT" sz="1500" dirty="0"/>
                        <a:t>Avviare la sperimentazione e </a:t>
                      </a:r>
                      <a:r>
                        <a:rPr lang="it-IT" sz="1500" b="1" dirty="0"/>
                        <a:t>valutare la qualità percepita</a:t>
                      </a:r>
                      <a:r>
                        <a:rPr lang="it-IT" sz="1500" dirty="0"/>
                        <a:t> da parte degli studenti e dei Docenti e le eventuali ricadute sulla qualità della formazione; </a:t>
                      </a:r>
                    </a:p>
                    <a:p>
                      <a:pPr marL="285750" lvl="0" indent="-285750" algn="l">
                        <a:buFontTx/>
                        <a:buChar char="-"/>
                      </a:pPr>
                      <a:r>
                        <a:rPr lang="it-IT" sz="1500" dirty="0"/>
                        <a:t>Discutere negli organi collegiali e intraprendere azioni di eventuale estensione delle forme di didattica a distanza.</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306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754063" y="0"/>
            <a:ext cx="335211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0"/>
            <a:ext cx="8302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3974123" y="0"/>
            <a:ext cx="8217877"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it-IT" b="1" dirty="0">
                <a:solidFill>
                  <a:srgbClr val="FFFFFF"/>
                </a:solidFill>
                <a:latin typeface="Helvetica" panose="020B0604020202020204" pitchFamily="34" charset="0"/>
              </a:rPr>
              <a:t>Rapporto di riesame 2019/2022 - CdS in Infermieristica</a:t>
            </a:r>
          </a:p>
        </p:txBody>
      </p:sp>
      <p:sp>
        <p:nvSpPr>
          <p:cNvPr id="13" name="Rettangolo 12"/>
          <p:cNvSpPr/>
          <p:nvPr/>
        </p:nvSpPr>
        <p:spPr>
          <a:xfrm>
            <a:off x="235173" y="681040"/>
            <a:ext cx="11646306" cy="954107"/>
          </a:xfrm>
          <a:prstGeom prst="rect">
            <a:avLst/>
          </a:prstGeom>
        </p:spPr>
        <p:txBody>
          <a:bodyPr wrap="square">
            <a:spAutoFit/>
          </a:bodyPr>
          <a:lstStyle/>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rgbClr val="3078C0"/>
              </a:solidFill>
              <a:latin typeface="Tahoma" panose="020B0604030504040204" pitchFamily="34" charset="0"/>
              <a:ea typeface="Tahoma" panose="020B0604030504040204" pitchFamily="34" charset="0"/>
              <a:cs typeface="Tahoma" panose="020B0604030504040204" pitchFamily="34" charset="0"/>
            </a:endParaRPr>
          </a:p>
        </p:txBody>
      </p:sp>
      <p:grpSp>
        <p:nvGrpSpPr>
          <p:cNvPr id="15" name="Gruppo 14"/>
          <p:cNvGrpSpPr/>
          <p:nvPr/>
        </p:nvGrpSpPr>
        <p:grpSpPr>
          <a:xfrm>
            <a:off x="0" y="6391544"/>
            <a:ext cx="12192000" cy="457200"/>
            <a:chOff x="0" y="6400800"/>
            <a:chExt cx="12192000" cy="457200"/>
          </a:xfrm>
        </p:grpSpPr>
        <p:sp>
          <p:nvSpPr>
            <p:cNvPr id="16" name="Rettangolo 15"/>
            <p:cNvSpPr/>
            <p:nvPr/>
          </p:nvSpPr>
          <p:spPr>
            <a:xfrm>
              <a:off x="0" y="6400800"/>
              <a:ext cx="1262063" cy="457200"/>
            </a:xfrm>
            <a:prstGeom prst="rect">
              <a:avLst/>
            </a:prstGeom>
            <a:solidFill>
              <a:srgbClr val="5125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7" name="Rettangolo 16"/>
            <p:cNvSpPr/>
            <p:nvPr/>
          </p:nvSpPr>
          <p:spPr>
            <a:xfrm>
              <a:off x="3787775" y="6400800"/>
              <a:ext cx="8404225" cy="457200"/>
            </a:xfrm>
            <a:prstGeom prst="rect">
              <a:avLst/>
            </a:prstGeom>
            <a:solidFill>
              <a:srgbClr val="7698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it-IT" dirty="0"/>
                <a:t>Dipartimento di Area Medica - DAME</a:t>
              </a:r>
            </a:p>
          </p:txBody>
        </p:sp>
        <p:pic>
          <p:nvPicPr>
            <p:cNvPr id="19" name="Immagine 18"/>
            <p:cNvPicPr>
              <a:picLocks noChangeAspect="1"/>
            </p:cNvPicPr>
            <p:nvPr/>
          </p:nvPicPr>
          <p:blipFill>
            <a:blip r:embed="rId3"/>
            <a:stretch>
              <a:fillRect/>
            </a:stretch>
          </p:blipFill>
          <p:spPr>
            <a:xfrm>
              <a:off x="400692" y="6408685"/>
              <a:ext cx="429571" cy="437994"/>
            </a:xfrm>
            <a:prstGeom prst="rect">
              <a:avLst/>
            </a:prstGeom>
          </p:spPr>
        </p:pic>
        <p:sp>
          <p:nvSpPr>
            <p:cNvPr id="20" name="Rettangolo 19"/>
            <p:cNvSpPr/>
            <p:nvPr/>
          </p:nvSpPr>
          <p:spPr>
            <a:xfrm>
              <a:off x="1262063" y="6400800"/>
              <a:ext cx="256508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1" name="Immagine 20"/>
            <p:cNvPicPr>
              <a:picLocks noChangeAspect="1"/>
            </p:cNvPicPr>
            <p:nvPr/>
          </p:nvPicPr>
          <p:blipFill>
            <a:blip r:embed="rId4"/>
            <a:stretch>
              <a:fillRect/>
            </a:stretch>
          </p:blipFill>
          <p:spPr>
            <a:xfrm>
              <a:off x="1280745" y="6408686"/>
              <a:ext cx="1069221" cy="437994"/>
            </a:xfrm>
            <a:prstGeom prst="rect">
              <a:avLst/>
            </a:prstGeom>
          </p:spPr>
        </p:pic>
      </p:grpSp>
      <p:sp>
        <p:nvSpPr>
          <p:cNvPr id="14" name="Rettangolo 13"/>
          <p:cNvSpPr/>
          <p:nvPr/>
        </p:nvSpPr>
        <p:spPr>
          <a:xfrm>
            <a:off x="816209" y="0"/>
            <a:ext cx="32899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200" b="1" dirty="0"/>
              <a:t>HIC SUNT FUTURA</a:t>
            </a:r>
          </a:p>
        </p:txBody>
      </p:sp>
      <p:sp>
        <p:nvSpPr>
          <p:cNvPr id="3" name="CasellaDiTesto 2"/>
          <p:cNvSpPr txBox="1"/>
          <p:nvPr/>
        </p:nvSpPr>
        <p:spPr>
          <a:xfrm>
            <a:off x="9062" y="669719"/>
            <a:ext cx="1538883" cy="5699183"/>
          </a:xfrm>
          <a:prstGeom prst="rect">
            <a:avLst/>
          </a:prstGeom>
          <a:noFill/>
        </p:spPr>
        <p:txBody>
          <a:bodyPr vert="vert270" wrap="square" rtlCol="0">
            <a:spAutoFit/>
          </a:bodyPr>
          <a:lstStyle/>
          <a:p>
            <a:pPr algn="ctr"/>
            <a:r>
              <a:rPr lang="it-IT" sz="4400" b="1" dirty="0"/>
              <a:t>RAPPORTO DI RIESAME 2019/20</a:t>
            </a:r>
          </a:p>
        </p:txBody>
      </p:sp>
      <p:graphicFrame>
        <p:nvGraphicFramePr>
          <p:cNvPr id="4" name="Tabella 3"/>
          <p:cNvGraphicFramePr>
            <a:graphicFrameLocks noGrp="1"/>
          </p:cNvGraphicFramePr>
          <p:nvPr>
            <p:extLst>
              <p:ext uri="{D42A27DB-BD31-4B8C-83A1-F6EECF244321}">
                <p14:modId xmlns:p14="http://schemas.microsoft.com/office/powerpoint/2010/main" val="1809463984"/>
              </p:ext>
            </p:extLst>
          </p:nvPr>
        </p:nvGraphicFramePr>
        <p:xfrm>
          <a:off x="1488174" y="637451"/>
          <a:ext cx="10678060" cy="5440680"/>
        </p:xfrm>
        <a:graphic>
          <a:graphicData uri="http://schemas.openxmlformats.org/drawingml/2006/table">
            <a:tbl>
              <a:tblPr firstRow="1" bandRow="1">
                <a:tableStyleId>{9DCAF9ED-07DC-4A11-8D7F-57B35C25682E}</a:tableStyleId>
              </a:tblPr>
              <a:tblGrid>
                <a:gridCol w="3745563">
                  <a:extLst>
                    <a:ext uri="{9D8B030D-6E8A-4147-A177-3AD203B41FA5}">
                      <a16:colId xmlns:a16="http://schemas.microsoft.com/office/drawing/2014/main" val="20000"/>
                    </a:ext>
                  </a:extLst>
                </a:gridCol>
                <a:gridCol w="6932497">
                  <a:extLst>
                    <a:ext uri="{9D8B030D-6E8A-4147-A177-3AD203B41FA5}">
                      <a16:colId xmlns:a16="http://schemas.microsoft.com/office/drawing/2014/main" val="20001"/>
                    </a:ext>
                  </a:extLst>
                </a:gridCol>
              </a:tblGrid>
              <a:tr h="348917">
                <a:tc>
                  <a:txBody>
                    <a:bodyPr/>
                    <a:lstStyle/>
                    <a:p>
                      <a:pPr algn="l"/>
                      <a:r>
                        <a:rPr lang="it-IT" sz="1800" dirty="0">
                          <a:solidFill>
                            <a:schemeClr val="bg1"/>
                          </a:solidFill>
                        </a:rPr>
                        <a:t>OBIETTIVI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r>
                        <a:rPr lang="it-IT" sz="1800" dirty="0">
                          <a:solidFill>
                            <a:schemeClr val="bg1"/>
                          </a:solidFill>
                        </a:rPr>
                        <a:t>AZIONI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813349">
                <a:tc>
                  <a:txBody>
                    <a:bodyPr/>
                    <a:lstStyle/>
                    <a:p>
                      <a:pPr lvl="0"/>
                      <a:r>
                        <a:rPr lang="it-IT" sz="1500" b="1" dirty="0"/>
                        <a:t>Potenziare le attività di laboratorio professionale degli studenti della sede di Pn riducendo i loro trasferimenti presso lo CSAF di Ud limitandone l’accesso solo per specifiche attività laboratoriali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baseline="0" dirty="0"/>
                        <a:t>Monitorizzare l’effettivo trasferimento della </a:t>
                      </a:r>
                      <a:r>
                        <a:rPr lang="it-IT" sz="1500" b="1" baseline="0" dirty="0"/>
                        <a:t>attività di laboratorio </a:t>
                      </a:r>
                      <a:r>
                        <a:rPr lang="it-IT" sz="1500" baseline="0" dirty="0"/>
                        <a:t>preso l’A.S.S.5; </a:t>
                      </a:r>
                    </a:p>
                    <a:p>
                      <a:pPr marL="285750" lvl="0" indent="-285750" algn="l">
                        <a:buFontTx/>
                        <a:buChar char="-"/>
                      </a:pPr>
                      <a:r>
                        <a:rPr lang="it-IT" sz="1500" baseline="0" dirty="0"/>
                        <a:t>Censire il </a:t>
                      </a:r>
                      <a:r>
                        <a:rPr lang="it-IT" sz="1500" b="1" baseline="0" dirty="0"/>
                        <a:t>fabbisogno di materiali </a:t>
                      </a:r>
                      <a:r>
                        <a:rPr lang="it-IT" sz="1500" baseline="0" dirty="0"/>
                        <a:t>in accordo ai programmi di studio e provvedere all’acquisto; </a:t>
                      </a:r>
                    </a:p>
                    <a:p>
                      <a:pPr marL="285750" lvl="0" indent="-285750" algn="l">
                        <a:buFontTx/>
                        <a:buChar char="-"/>
                      </a:pPr>
                      <a:r>
                        <a:rPr lang="it-IT" sz="1500" baseline="0" dirty="0"/>
                        <a:t>Identificare le aree di successivo sviluppo delle attività e provvedere alle dotazioni di </a:t>
                      </a:r>
                      <a:r>
                        <a:rPr lang="it-IT" sz="1500" b="1" baseline="0" dirty="0"/>
                        <a:t>risorse necessarie</a:t>
                      </a:r>
                      <a:r>
                        <a:rPr lang="it-IT" sz="1500" baseline="0" dirty="0"/>
                        <a:t>; </a:t>
                      </a:r>
                    </a:p>
                    <a:p>
                      <a:pPr marL="285750" lvl="0" indent="-285750" algn="l">
                        <a:buFontTx/>
                        <a:buChar char="-"/>
                      </a:pPr>
                      <a:r>
                        <a:rPr lang="it-IT" sz="1500" baseline="0" dirty="0"/>
                        <a:t>Monitorare su base annuale l’attività dei laboratori svolta in sede e presso lo CSAF quale indicatore della </a:t>
                      </a:r>
                      <a:r>
                        <a:rPr lang="it-IT" sz="1500" b="1" baseline="0" dirty="0"/>
                        <a:t>riduzione degli spostamenti degli studenti</a:t>
                      </a:r>
                      <a:r>
                        <a:rPr lang="it-IT" sz="1500" baseline="0" dirty="0"/>
                        <a:t>; </a:t>
                      </a:r>
                    </a:p>
                    <a:p>
                      <a:pPr marL="285750" lvl="0" indent="-285750" algn="l">
                        <a:buFontTx/>
                        <a:buChar char="-"/>
                      </a:pPr>
                      <a:r>
                        <a:rPr lang="it-IT" sz="1500" baseline="0" dirty="0"/>
                        <a:t>Identificare ed attivare un sistema ad hoc di monitoraggio della </a:t>
                      </a:r>
                      <a:r>
                        <a:rPr lang="it-IT" sz="1500" b="1" baseline="0" dirty="0"/>
                        <a:t>qualità percepita </a:t>
                      </a:r>
                      <a:r>
                        <a:rPr lang="it-IT" sz="1500" baseline="0" dirty="0"/>
                        <a:t>da parte degli studenti.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5723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500" b="1" dirty="0"/>
                        <a:t>Potenziare il sistema informativo e la fruibilità del sito web del CdS da parte degli studenti e implementare almeno un sistema informativo friendly per assicurare continui aggiornamenti della vita del CdS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Provvedere, ad ogni aggiornamento del sito web, con particolare riferimento alla Sezione Qualità, ad inviare a tutti gli studenti via e-mail il link; </a:t>
                      </a:r>
                    </a:p>
                    <a:p>
                      <a:pPr marL="285750" lvl="0" indent="-285750" algn="l">
                        <a:buFontTx/>
                        <a:buChar char="-"/>
                      </a:pPr>
                      <a:r>
                        <a:rPr lang="it-IT" sz="1500" dirty="0"/>
                        <a:t>Disegnare e sperimentare un </a:t>
                      </a:r>
                      <a:r>
                        <a:rPr lang="it-IT" sz="1500" b="1" dirty="0"/>
                        <a:t>sistema friendly di comunicazione </a:t>
                      </a:r>
                      <a:r>
                        <a:rPr lang="it-IT" sz="1500" dirty="0"/>
                        <a:t>verso gli studenti (es. attraverso Twitter) e monitorizzarne il gradimento; </a:t>
                      </a:r>
                    </a:p>
                    <a:p>
                      <a:pPr marL="285750" lvl="0" indent="-285750" algn="l">
                        <a:buFontTx/>
                        <a:buChar char="-"/>
                      </a:pPr>
                      <a:r>
                        <a:rPr lang="it-IT" sz="1500" dirty="0"/>
                        <a:t>Stabilizzare il sistema friendly alla luce della valutazione emersa nella sua sperimentazione.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572356">
                <a:tc>
                  <a:txBody>
                    <a:bodyPr/>
                    <a:lstStyle/>
                    <a:p>
                      <a:pPr lvl="0"/>
                      <a:r>
                        <a:rPr lang="it-IT" sz="1500" b="1" dirty="0"/>
                        <a:t>Aggiornare la composizione del Comitato di Indirizzamento includendo stakeholder rilevanti per il CdS e rappresentativi delle Aziende e degli Organi Regionali, del mondo della Professione e dei Docenti</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285750" lvl="0" indent="-285750" algn="l">
                        <a:buFontTx/>
                        <a:buChar char="-"/>
                      </a:pPr>
                      <a:r>
                        <a:rPr lang="it-IT" sz="1500" dirty="0"/>
                        <a:t>Consultare i potenziali </a:t>
                      </a:r>
                      <a:r>
                        <a:rPr lang="it-IT" sz="1500" b="1" dirty="0"/>
                        <a:t>stakeholder</a:t>
                      </a:r>
                      <a:r>
                        <a:rPr lang="it-IT" sz="1500" dirty="0"/>
                        <a:t> sulla base delle indicazioni della CD e della CAQ, per verificare la loro disponibilità ed illustrare le finalità del Comitato di Indirizzamento; </a:t>
                      </a:r>
                    </a:p>
                    <a:p>
                      <a:pPr marL="285750" lvl="0" indent="-285750" algn="l">
                        <a:buFontTx/>
                        <a:buChar char="-"/>
                      </a:pPr>
                      <a:r>
                        <a:rPr lang="it-IT" sz="1500" dirty="0"/>
                        <a:t>Provvedere alla loro nomina in Consiglio di Corso; </a:t>
                      </a:r>
                    </a:p>
                    <a:p>
                      <a:pPr marL="285750" lvl="0" indent="-285750" algn="l">
                        <a:buFontTx/>
                        <a:buChar char="-"/>
                      </a:pPr>
                      <a:r>
                        <a:rPr lang="it-IT" sz="1500" dirty="0"/>
                        <a:t>Assicurare insediamento e l’avvio dei lavori e la periodicità (almeno annuale) delle riunioni.</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541754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2944</Words>
  <Application>Microsoft Office PowerPoint</Application>
  <PresentationFormat>Widescreen</PresentationFormat>
  <Paragraphs>209</Paragraphs>
  <Slides>12</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Helvetica</vt:lpstr>
      <vt:lpstr>Tahoma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Elisa Mattiussi</dc:creator>
  <cp:lastModifiedBy>alvisa palese</cp:lastModifiedBy>
  <cp:revision>62</cp:revision>
  <cp:lastPrinted>2016-11-03T10:05:00Z</cp:lastPrinted>
  <dcterms:created xsi:type="dcterms:W3CDTF">2016-11-02T07:43:30Z</dcterms:created>
  <dcterms:modified xsi:type="dcterms:W3CDTF">2020-03-30T15:58:22Z</dcterms:modified>
</cp:coreProperties>
</file>